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4" r:id="rId1"/>
    <p:sldMasterId id="2147483822" r:id="rId2"/>
    <p:sldMasterId id="2147483830" r:id="rId3"/>
  </p:sldMasterIdLst>
  <p:notesMasterIdLst>
    <p:notesMasterId r:id="rId31"/>
  </p:notesMasterIdLst>
  <p:handoutMasterIdLst>
    <p:handoutMasterId r:id="rId32"/>
  </p:handoutMasterIdLst>
  <p:sldIdLst>
    <p:sldId id="256" r:id="rId4"/>
    <p:sldId id="546" r:id="rId5"/>
    <p:sldId id="547" r:id="rId6"/>
    <p:sldId id="522" r:id="rId7"/>
    <p:sldId id="554" r:id="rId8"/>
    <p:sldId id="507" r:id="rId9"/>
    <p:sldId id="506" r:id="rId10"/>
    <p:sldId id="508" r:id="rId11"/>
    <p:sldId id="512" r:id="rId12"/>
    <p:sldId id="513" r:id="rId13"/>
    <p:sldId id="511" r:id="rId14"/>
    <p:sldId id="548" r:id="rId15"/>
    <p:sldId id="553" r:id="rId16"/>
    <p:sldId id="551" r:id="rId17"/>
    <p:sldId id="535" r:id="rId18"/>
    <p:sldId id="529" r:id="rId19"/>
    <p:sldId id="530" r:id="rId20"/>
    <p:sldId id="527" r:id="rId21"/>
    <p:sldId id="531" r:id="rId22"/>
    <p:sldId id="549" r:id="rId23"/>
    <p:sldId id="550" r:id="rId24"/>
    <p:sldId id="552" r:id="rId25"/>
    <p:sldId id="533" r:id="rId26"/>
    <p:sldId id="543" r:id="rId27"/>
    <p:sldId id="544" r:id="rId28"/>
    <p:sldId id="383" r:id="rId29"/>
    <p:sldId id="265" r:id="rId30"/>
  </p:sldIdLst>
  <p:sldSz cx="11520488" cy="6483350"/>
  <p:notesSz cx="7010400" cy="92964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Lucida Sans Unicode" panose="020B0602030504020204" pitchFamily="34" charset="0"/>
      <p:regular r:id="rId37"/>
    </p:embeddedFont>
    <p:embeddedFont>
      <p:font typeface="Source Sans Pro" panose="020B050303040302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1pPr>
    <a:lvl2pPr marL="514322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2pPr>
    <a:lvl3pPr marL="1028644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3pPr>
    <a:lvl4pPr marL="154296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4pPr>
    <a:lvl5pPr marL="2057287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5pPr>
    <a:lvl6pPr marL="2571609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6pPr>
    <a:lvl7pPr marL="3085931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7pPr>
    <a:lvl8pPr marL="3600253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8pPr>
    <a:lvl9pPr marL="411457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2">
          <p15:clr>
            <a:srgbClr val="A4A3A4"/>
          </p15:clr>
        </p15:guide>
        <p15:guide id="2" pos="3629">
          <p15:clr>
            <a:srgbClr val="A4A3A4"/>
          </p15:clr>
        </p15:guide>
        <p15:guide id="3" orient="horz" pos="1527">
          <p15:clr>
            <a:srgbClr val="A4A3A4"/>
          </p15:clr>
        </p15:guide>
        <p15:guide id="4" pos="51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erine" initials="C" lastIdx="52" clrIdx="0"/>
  <p:cmAuthor id="1" name="Hayley" initials="H" lastIdx="8" clrIdx="1"/>
  <p:cmAuthor id="2" name="Paige" initials="P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07D"/>
    <a:srgbClr val="629FD0"/>
    <a:srgbClr val="7683A4"/>
    <a:srgbClr val="25557D"/>
    <a:srgbClr val="3171A5"/>
    <a:srgbClr val="3A86C4"/>
    <a:srgbClr val="4F7EBD"/>
    <a:srgbClr val="4271B0"/>
    <a:srgbClr val="56617D"/>
    <a:srgbClr val="D2F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9" autoAdjust="0"/>
    <p:restoredTop sz="87324" autoAdjust="0"/>
  </p:normalViewPr>
  <p:slideViewPr>
    <p:cSldViewPr snapToGrid="0">
      <p:cViewPr varScale="1">
        <p:scale>
          <a:sx n="105" d="100"/>
          <a:sy n="105" d="100"/>
        </p:scale>
        <p:origin x="456" y="45"/>
      </p:cViewPr>
      <p:guideLst>
        <p:guide orient="horz" pos="2042"/>
        <p:guide pos="3629"/>
        <p:guide orient="horz" pos="1527"/>
        <p:guide pos="51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2FF6F9-ADD6-4629-88BC-7F7775F6FD66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9BB1B80-9DEE-49CF-B1DA-559FC3874BC0}">
      <dgm:prSet phldrT="[Text]" custT="1"/>
      <dgm:spPr/>
      <dgm:t>
        <a:bodyPr/>
        <a:lstStyle/>
        <a:p>
          <a:r>
            <a:rPr lang="en-US" sz="2300" b="1" dirty="0">
              <a:solidFill>
                <a:schemeClr val="tx1"/>
              </a:solidFill>
            </a:rPr>
            <a:t>Capture</a:t>
          </a:r>
          <a:br>
            <a:rPr lang="en-US" sz="2300" dirty="0">
              <a:solidFill>
                <a:schemeClr val="tx1"/>
              </a:solidFill>
            </a:rPr>
          </a:br>
          <a:r>
            <a:rPr lang="en-US" sz="1400" dirty="0">
              <a:solidFill>
                <a:schemeClr val="tx1"/>
              </a:solidFill>
            </a:rPr>
            <a:t>files automatically</a:t>
          </a:r>
        </a:p>
      </dgm:t>
    </dgm:pt>
    <dgm:pt modelId="{AC26174C-20D8-4FEC-AC9F-CC9EBA68C336}" type="parTrans" cxnId="{56D6BD29-3808-45F3-8D8F-494BD378EDC3}">
      <dgm:prSet/>
      <dgm:spPr/>
      <dgm:t>
        <a:bodyPr/>
        <a:lstStyle/>
        <a:p>
          <a:endParaRPr lang="en-US"/>
        </a:p>
      </dgm:t>
    </dgm:pt>
    <dgm:pt modelId="{7724468A-15B6-4240-9020-BF7078D3B3B8}" type="sibTrans" cxnId="{56D6BD29-3808-45F3-8D8F-494BD378EDC3}">
      <dgm:prSet/>
      <dgm:spPr/>
      <dgm:t>
        <a:bodyPr/>
        <a:lstStyle/>
        <a:p>
          <a:endParaRPr lang="en-US"/>
        </a:p>
      </dgm:t>
    </dgm:pt>
    <dgm:pt modelId="{28A8C5E3-FFAC-4D3D-959B-D3003481A872}">
      <dgm:prSet phldrT="[Text]" custT="1"/>
      <dgm:spPr/>
      <dgm:t>
        <a:bodyPr/>
        <a:lstStyle/>
        <a:p>
          <a:r>
            <a:rPr lang="en-US" sz="2200" b="1" dirty="0"/>
            <a:t>Process</a:t>
          </a:r>
          <a:br>
            <a:rPr lang="en-US" sz="2200" dirty="0"/>
          </a:br>
          <a:r>
            <a:rPr lang="en-US" sz="1400" dirty="0"/>
            <a:t>and route jobs with ease</a:t>
          </a:r>
          <a:endParaRPr lang="en-US" sz="1400" b="1" dirty="0"/>
        </a:p>
      </dgm:t>
    </dgm:pt>
    <dgm:pt modelId="{158E442D-94CA-4DC6-B48D-9840084576A3}" type="parTrans" cxnId="{798038AB-CFCA-420B-B1F7-53087FCD5AB2}">
      <dgm:prSet/>
      <dgm:spPr/>
      <dgm:t>
        <a:bodyPr/>
        <a:lstStyle/>
        <a:p>
          <a:endParaRPr lang="en-US"/>
        </a:p>
      </dgm:t>
    </dgm:pt>
    <dgm:pt modelId="{BB2F6406-1EBD-4F04-A58E-AEEF4C4ABDF5}" type="sibTrans" cxnId="{798038AB-CFCA-420B-B1F7-53087FCD5AB2}">
      <dgm:prSet/>
      <dgm:spPr/>
      <dgm:t>
        <a:bodyPr/>
        <a:lstStyle/>
        <a:p>
          <a:endParaRPr lang="en-US"/>
        </a:p>
      </dgm:t>
    </dgm:pt>
    <dgm:pt modelId="{3ABCC782-15D7-40B3-96F3-785115635A8D}">
      <dgm:prSet phldrT="[Text]" custT="1"/>
      <dgm:spPr/>
      <dgm:t>
        <a:bodyPr/>
        <a:lstStyle/>
        <a:p>
          <a:r>
            <a:rPr lang="en-US" sz="2200" b="1" dirty="0"/>
            <a:t>Distribute</a:t>
          </a:r>
          <a:br>
            <a:rPr lang="en-US" sz="1800" dirty="0"/>
          </a:br>
          <a:r>
            <a:rPr lang="en-US" sz="1400" dirty="0"/>
            <a:t>in a single step</a:t>
          </a:r>
        </a:p>
      </dgm:t>
    </dgm:pt>
    <dgm:pt modelId="{FDDE6D43-CA66-438A-B647-2238A31F4E8F}" type="parTrans" cxnId="{6153BF2E-D348-475A-AF1D-B62D202D0736}">
      <dgm:prSet/>
      <dgm:spPr/>
      <dgm:t>
        <a:bodyPr/>
        <a:lstStyle/>
        <a:p>
          <a:endParaRPr lang="en-US"/>
        </a:p>
      </dgm:t>
    </dgm:pt>
    <dgm:pt modelId="{78D0B1C1-25B0-4A8A-BCEA-EF2D3BFB4BE9}" type="sibTrans" cxnId="{6153BF2E-D348-475A-AF1D-B62D202D0736}">
      <dgm:prSet/>
      <dgm:spPr/>
      <dgm:t>
        <a:bodyPr/>
        <a:lstStyle/>
        <a:p>
          <a:endParaRPr lang="en-US"/>
        </a:p>
      </dgm:t>
    </dgm:pt>
    <dgm:pt modelId="{39E6D3FB-72DB-44DC-BF10-CFC26D2A19AE}" type="pres">
      <dgm:prSet presAssocID="{952FF6F9-ADD6-4629-88BC-7F7775F6FD66}" presName="Name0" presStyleCnt="0">
        <dgm:presLayoutVars>
          <dgm:dir/>
          <dgm:resizeHandles val="exact"/>
        </dgm:presLayoutVars>
      </dgm:prSet>
      <dgm:spPr/>
    </dgm:pt>
    <dgm:pt modelId="{A9A16C81-9EDB-4C75-8F7B-A720A63649D0}" type="pres">
      <dgm:prSet presAssocID="{29BB1B80-9DEE-49CF-B1DA-559FC3874BC0}" presName="parTxOnly" presStyleLbl="node1" presStyleIdx="0" presStyleCnt="3">
        <dgm:presLayoutVars>
          <dgm:bulletEnabled val="1"/>
        </dgm:presLayoutVars>
      </dgm:prSet>
      <dgm:spPr/>
    </dgm:pt>
    <dgm:pt modelId="{BFC24023-BB05-444B-A5BA-9805E7E7D39E}" type="pres">
      <dgm:prSet presAssocID="{7724468A-15B6-4240-9020-BF7078D3B3B8}" presName="parSpace" presStyleCnt="0"/>
      <dgm:spPr/>
    </dgm:pt>
    <dgm:pt modelId="{E15F6353-62B4-4A54-BEFD-61714667D7E2}" type="pres">
      <dgm:prSet presAssocID="{28A8C5E3-FFAC-4D3D-959B-D3003481A872}" presName="parTxOnly" presStyleLbl="node1" presStyleIdx="1" presStyleCnt="3">
        <dgm:presLayoutVars>
          <dgm:bulletEnabled val="1"/>
        </dgm:presLayoutVars>
      </dgm:prSet>
      <dgm:spPr/>
    </dgm:pt>
    <dgm:pt modelId="{DE5DDCA5-1544-4BFA-9920-96A8E6BCE7B2}" type="pres">
      <dgm:prSet presAssocID="{BB2F6406-1EBD-4F04-A58E-AEEF4C4ABDF5}" presName="parSpace" presStyleCnt="0"/>
      <dgm:spPr/>
    </dgm:pt>
    <dgm:pt modelId="{2D5E2231-BBE4-4869-A326-A3285BA2BC28}" type="pres">
      <dgm:prSet presAssocID="{3ABCC782-15D7-40B3-96F3-785115635A8D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56D6BD29-3808-45F3-8D8F-494BD378EDC3}" srcId="{952FF6F9-ADD6-4629-88BC-7F7775F6FD66}" destId="{29BB1B80-9DEE-49CF-B1DA-559FC3874BC0}" srcOrd="0" destOrd="0" parTransId="{AC26174C-20D8-4FEC-AC9F-CC9EBA68C336}" sibTransId="{7724468A-15B6-4240-9020-BF7078D3B3B8}"/>
    <dgm:cxn modelId="{6153BF2E-D348-475A-AF1D-B62D202D0736}" srcId="{952FF6F9-ADD6-4629-88BC-7F7775F6FD66}" destId="{3ABCC782-15D7-40B3-96F3-785115635A8D}" srcOrd="2" destOrd="0" parTransId="{FDDE6D43-CA66-438A-B647-2238A31F4E8F}" sibTransId="{78D0B1C1-25B0-4A8A-BCEA-EF2D3BFB4BE9}"/>
    <dgm:cxn modelId="{C3EDFD3E-7503-403A-927F-E506888D331D}" type="presOf" srcId="{28A8C5E3-FFAC-4D3D-959B-D3003481A872}" destId="{E15F6353-62B4-4A54-BEFD-61714667D7E2}" srcOrd="0" destOrd="0" presId="urn:microsoft.com/office/officeart/2005/8/layout/hChevron3"/>
    <dgm:cxn modelId="{EB636B79-C3D5-4DF3-B19F-147B1AE13488}" type="presOf" srcId="{29BB1B80-9DEE-49CF-B1DA-559FC3874BC0}" destId="{A9A16C81-9EDB-4C75-8F7B-A720A63649D0}" srcOrd="0" destOrd="0" presId="urn:microsoft.com/office/officeart/2005/8/layout/hChevron3"/>
    <dgm:cxn modelId="{798038AB-CFCA-420B-B1F7-53087FCD5AB2}" srcId="{952FF6F9-ADD6-4629-88BC-7F7775F6FD66}" destId="{28A8C5E3-FFAC-4D3D-959B-D3003481A872}" srcOrd="1" destOrd="0" parTransId="{158E442D-94CA-4DC6-B48D-9840084576A3}" sibTransId="{BB2F6406-1EBD-4F04-A58E-AEEF4C4ABDF5}"/>
    <dgm:cxn modelId="{FBAE9EBD-70F3-4043-AF63-5FB1574CD49D}" type="presOf" srcId="{3ABCC782-15D7-40B3-96F3-785115635A8D}" destId="{2D5E2231-BBE4-4869-A326-A3285BA2BC28}" srcOrd="0" destOrd="0" presId="urn:microsoft.com/office/officeart/2005/8/layout/hChevron3"/>
    <dgm:cxn modelId="{689A02E0-A008-4CDB-B0CD-BDA7B5A2D7A5}" type="presOf" srcId="{952FF6F9-ADD6-4629-88BC-7F7775F6FD66}" destId="{39E6D3FB-72DB-44DC-BF10-CFC26D2A19AE}" srcOrd="0" destOrd="0" presId="urn:microsoft.com/office/officeart/2005/8/layout/hChevron3"/>
    <dgm:cxn modelId="{9D4B3198-13E0-4DC4-B78C-E0A153B7B396}" type="presParOf" srcId="{39E6D3FB-72DB-44DC-BF10-CFC26D2A19AE}" destId="{A9A16C81-9EDB-4C75-8F7B-A720A63649D0}" srcOrd="0" destOrd="0" presId="urn:microsoft.com/office/officeart/2005/8/layout/hChevron3"/>
    <dgm:cxn modelId="{619E48DE-E154-4F0C-9900-08BDA7D6A039}" type="presParOf" srcId="{39E6D3FB-72DB-44DC-BF10-CFC26D2A19AE}" destId="{BFC24023-BB05-444B-A5BA-9805E7E7D39E}" srcOrd="1" destOrd="0" presId="urn:microsoft.com/office/officeart/2005/8/layout/hChevron3"/>
    <dgm:cxn modelId="{F8A23650-C108-41B2-A7B6-C596A73734E2}" type="presParOf" srcId="{39E6D3FB-72DB-44DC-BF10-CFC26D2A19AE}" destId="{E15F6353-62B4-4A54-BEFD-61714667D7E2}" srcOrd="2" destOrd="0" presId="urn:microsoft.com/office/officeart/2005/8/layout/hChevron3"/>
    <dgm:cxn modelId="{EBEA776F-53E9-44FB-B0BF-CD22F247CAA7}" type="presParOf" srcId="{39E6D3FB-72DB-44DC-BF10-CFC26D2A19AE}" destId="{DE5DDCA5-1544-4BFA-9920-96A8E6BCE7B2}" srcOrd="3" destOrd="0" presId="urn:microsoft.com/office/officeart/2005/8/layout/hChevron3"/>
    <dgm:cxn modelId="{BAF169CF-BA3A-4B14-924D-AE92951B70F0}" type="presParOf" srcId="{39E6D3FB-72DB-44DC-BF10-CFC26D2A19AE}" destId="{2D5E2231-BBE4-4869-A326-A3285BA2BC28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16C81-9EDB-4C75-8F7B-A720A63649D0}">
      <dsp:nvSpPr>
        <dsp:cNvPr id="0" name=""/>
        <dsp:cNvSpPr/>
      </dsp:nvSpPr>
      <dsp:spPr>
        <a:xfrm>
          <a:off x="4326" y="0"/>
          <a:ext cx="3783073" cy="99060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8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Capture</a:t>
          </a:r>
          <a:br>
            <a:rPr lang="en-US" sz="2300" kern="1200" dirty="0">
              <a:solidFill>
                <a:schemeClr val="tx1"/>
              </a:solidFill>
            </a:rPr>
          </a:br>
          <a:r>
            <a:rPr lang="en-US" sz="1400" kern="1200" dirty="0">
              <a:solidFill>
                <a:schemeClr val="tx1"/>
              </a:solidFill>
            </a:rPr>
            <a:t>files automatically</a:t>
          </a:r>
        </a:p>
      </dsp:txBody>
      <dsp:txXfrm>
        <a:off x="4326" y="0"/>
        <a:ext cx="3535423" cy="990600"/>
      </dsp:txXfrm>
    </dsp:sp>
    <dsp:sp modelId="{E15F6353-62B4-4A54-BEFD-61714667D7E2}">
      <dsp:nvSpPr>
        <dsp:cNvPr id="0" name=""/>
        <dsp:cNvSpPr/>
      </dsp:nvSpPr>
      <dsp:spPr>
        <a:xfrm>
          <a:off x="3030785" y="0"/>
          <a:ext cx="3783073" cy="99060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Process</a:t>
          </a:r>
          <a:br>
            <a:rPr lang="en-US" sz="2200" kern="1200" dirty="0"/>
          </a:br>
          <a:r>
            <a:rPr lang="en-US" sz="1400" kern="1200" dirty="0"/>
            <a:t>and route jobs with ease</a:t>
          </a:r>
          <a:endParaRPr lang="en-US" sz="1400" b="1" kern="1200" dirty="0"/>
        </a:p>
      </dsp:txBody>
      <dsp:txXfrm>
        <a:off x="3526085" y="0"/>
        <a:ext cx="2792473" cy="990600"/>
      </dsp:txXfrm>
    </dsp:sp>
    <dsp:sp modelId="{2D5E2231-BBE4-4869-A326-A3285BA2BC28}">
      <dsp:nvSpPr>
        <dsp:cNvPr id="0" name=""/>
        <dsp:cNvSpPr/>
      </dsp:nvSpPr>
      <dsp:spPr>
        <a:xfrm>
          <a:off x="6057244" y="0"/>
          <a:ext cx="3783073" cy="99060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Distribute</a:t>
          </a:r>
          <a:br>
            <a:rPr lang="en-US" sz="1800" kern="1200" dirty="0"/>
          </a:br>
          <a:r>
            <a:rPr lang="en-US" sz="1400" kern="1200" dirty="0"/>
            <a:t>in a single step</a:t>
          </a:r>
        </a:p>
      </dsp:txBody>
      <dsp:txXfrm>
        <a:off x="6552544" y="0"/>
        <a:ext cx="2792473" cy="990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98966F-AB6D-A743-9D03-F49C1BF46B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D1ADC-DC17-EA4D-B15B-958B00DD34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r>
              <a:rPr lang="en-GB"/>
              <a:t>3/8/19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E54E9-38C7-CA44-8456-75049679F3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86FDE-811C-8244-8140-3928B8A486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557E131D-D64B-4441-A863-A43E77F2E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5309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7EC56409-832E-E743-A903-6F881BC412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12467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27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75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04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91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04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53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75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966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75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75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75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3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1415337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25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dirty="0">
                <a:solidFill>
                  <a:srgbClr val="000000"/>
                </a:solidFill>
              </a:rPr>
              <a:t>Final page</a:t>
            </a:r>
          </a:p>
          <a:p>
            <a:r>
              <a:rPr kumimoji="1" lang="en-US" altLang="ja-JP" sz="1134" dirty="0">
                <a:solidFill>
                  <a:srgbClr val="000000"/>
                </a:solidFill>
              </a:rPr>
              <a:t>This is a layout used for the final page of presentation references.</a:t>
            </a:r>
            <a:endParaRPr kumimoji="1" lang="ja-JP" altLang="en-US" sz="1134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6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6024" y="6009106"/>
            <a:ext cx="2688114" cy="345178"/>
          </a:xfrm>
          <a:prstGeom prst="rect">
            <a:avLst/>
          </a:prstGeom>
        </p:spPr>
        <p:txBody>
          <a:bodyPr/>
          <a:lstStyle/>
          <a:p>
            <a:fld id="{CDB7D1A7-E42D-4C5F-806F-889FBCD8D636}" type="datetimeFigureOut">
              <a:rPr lang="en-US" smtClean="0">
                <a:solidFill>
                  <a:srgbClr val="000000"/>
                </a:solidFill>
              </a:rPr>
              <a:pPr/>
              <a:t>1/7/2022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6167" y="6009106"/>
            <a:ext cx="3648155" cy="34517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9920-2CF4-419E-8267-E729885F9B1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83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39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62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55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337810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85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dirty="0">
                <a:solidFill>
                  <a:srgbClr val="000000"/>
                </a:solidFill>
              </a:rPr>
              <a:t>Final page</a:t>
            </a:r>
          </a:p>
          <a:p>
            <a:r>
              <a:rPr kumimoji="1" lang="en-US" altLang="ja-JP" sz="1134" dirty="0">
                <a:solidFill>
                  <a:srgbClr val="000000"/>
                </a:solidFill>
              </a:rPr>
              <a:t>This is a layout used for the final page of presentation references.</a:t>
            </a:r>
            <a:endParaRPr kumimoji="1" lang="ja-JP" altLang="en-US" sz="1134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4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D867D3-7373-4F51-BB58-FB730F4DA8E4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112093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29861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226052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1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Final page</a:t>
            </a:r>
          </a:p>
          <a:p>
            <a:r>
              <a:rPr kumimoji="1" lang="en-US" altLang="ja-JP" sz="1134" b="0" dirty="0">
                <a:latin typeface="+mn-lt"/>
                <a:ea typeface="+mn-ea"/>
              </a:rPr>
              <a:t>This is a layout used for the final page of presentation references.</a:t>
            </a:r>
            <a:endParaRPr kumimoji="1" lang="ja-JP" altLang="en-US" sz="1134" b="0" dirty="0">
              <a:latin typeface="+mn-lt"/>
              <a:ea typeface="+mn-ea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5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52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D867D3-7373-4F51-BB58-FB730F4DA8E4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1990422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27726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9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796" r:id="rId3"/>
    <p:sldLayoutId id="2147483798" r:id="rId4"/>
    <p:sldLayoutId id="2147483819" r:id="rId5"/>
    <p:sldLayoutId id="2147483820" r:id="rId6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8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1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13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1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0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microsoft.com/office/2007/relationships/hdphoto" Target="../media/hdphoto3.wdp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g"/><Relationship Id="rId5" Type="http://schemas.openxmlformats.org/officeDocument/2006/relationships/image" Target="../media/image85.png"/><Relationship Id="rId4" Type="http://schemas.openxmlformats.org/officeDocument/2006/relationships/image" Target="../media/image8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32420" y="6197497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August 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738594"/>
            <a:ext cx="2675610" cy="5116893"/>
          </a:xfrm>
          <a:prstGeom prst="rect">
            <a:avLst/>
          </a:prstGeom>
        </p:spPr>
      </p:pic>
      <p:pic>
        <p:nvPicPr>
          <p:cNvPr id="5122" name="Picture 2" descr="D:\Illustration\logos\SEC\sec2017_cropp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59" y="140291"/>
            <a:ext cx="726946" cy="44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E2CA7-63F7-4F1A-B6AA-633AB7CAB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59" y="2018794"/>
            <a:ext cx="4597695" cy="1140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1604" y="330847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Legal Overview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52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19" y="0"/>
            <a:ext cx="3529106" cy="64834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01" y="740229"/>
            <a:ext cx="7205749" cy="30835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Dispatcher Phoenix supports a variety of document processing tasks from the most simple to more complex including: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Annotation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Watermarking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Rename Files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PDF &amp; Microsoft Office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Conversion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Redaction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Highlight &amp; Strikeout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Bates Stamping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Barcode Writing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Zonal Extraction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Forms Processing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Many more…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2" y="86445"/>
            <a:ext cx="7748231" cy="695624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j-lt"/>
                <a:cs typeface="Arial" pitchFamily="34" charset="0"/>
              </a:rPr>
              <a:t>Automated Document Processes  </a:t>
            </a:r>
            <a:endParaRPr lang="en-US" sz="2400" dirty="0">
              <a:latin typeface="+mj-lt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54053" y="1624557"/>
            <a:ext cx="4802594" cy="3234358"/>
            <a:chOff x="5259422" y="1607046"/>
            <a:chExt cx="4802594" cy="3234358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99E861A4-B86D-44DE-9BE8-2B408CFE3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59422" y="1607046"/>
              <a:ext cx="4802594" cy="3234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725" y="1784350"/>
              <a:ext cx="3819975" cy="2021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4635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27" y="1370881"/>
            <a:ext cx="9511105" cy="1237982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ü"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3" y="97331"/>
            <a:ext cx="7056072" cy="69562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+mj-lt"/>
              </a:rPr>
              <a:t>Store Documents In A Single Step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F211A-5C9D-4964-889C-EB501ED8B982}"/>
              </a:ext>
            </a:extLst>
          </p:cNvPr>
          <p:cNvSpPr txBox="1"/>
          <p:nvPr/>
        </p:nvSpPr>
        <p:spPr>
          <a:xfrm>
            <a:off x="354227" y="963827"/>
            <a:ext cx="8130746" cy="5055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Customize your workflow to send processed documents to a variety of outputs in a single step! Distribution options include:</a:t>
            </a:r>
          </a:p>
          <a:p>
            <a:endParaRPr lang="en-US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Folder on the network or Desktop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FTP Server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SFTP Server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Email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Printer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Windows Fax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Production Print Systems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Guardian by LawLogix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OnBase by Hyland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Workshare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Laserfiche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And More…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43" y="1915884"/>
            <a:ext cx="6183062" cy="3577817"/>
          </a:xfrm>
          <a:prstGeom prst="rect">
            <a:avLst/>
          </a:prstGeom>
        </p:spPr>
      </p:pic>
      <p:pic>
        <p:nvPicPr>
          <p:cNvPr id="3074" name="Picture 2" descr="D:\Dispatcher\Phoenix\Presentations\6.4\exchan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244" y="2032529"/>
            <a:ext cx="843983" cy="84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ispatcher\Phoenix\Presentations\6.11 Sneak Peek\fax-nod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84" y="2118744"/>
            <a:ext cx="747373" cy="74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ispatcher\Phoenix\Presentations\6.13\guardi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272" y="249243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Dispatcher\Phoenix\Presentations\Australia\laserfich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836" y="2536153"/>
            <a:ext cx="725601" cy="72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Dispatcher\Phoenix\Presentations\DP Healthcare\hl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84" y="3076800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Dispatcher\Phoenix\Presentations\DP Healthcare\onbase_icon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256" y="2934332"/>
            <a:ext cx="654844" cy="6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Dispatcher\Phoenix\Presentations\Education\googledrive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10" y="3230003"/>
            <a:ext cx="1377383" cy="137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Dispatcher\Phoenix\Presentations\Education\sharepoint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57" y="4328870"/>
            <a:ext cx="1297786" cy="129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Dispatcher\Phoenix\Presentations\box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73" y="4447832"/>
            <a:ext cx="790915" cy="7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Dispatcher\Phoenix\Presentations\fileassist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569" y="3482372"/>
            <a:ext cx="872647" cy="8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Dispatcher\Phoenix\Presentations\filesanywhe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37" y="2876512"/>
            <a:ext cx="605860" cy="60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Dispatcher\Phoenix\Presentations\onedrive2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960" y="4727103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D:\Dispatcher\Phoenix\Presentations\webdav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96" y="4554148"/>
            <a:ext cx="702477" cy="7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D:\Dispatcher\Phoenix\Presentations\worldox2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647" y="3672112"/>
            <a:ext cx="961609" cy="96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D:\Dispatcher\Phoenix\Workshare\graphics\workshar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291" y="5033173"/>
            <a:ext cx="862693" cy="8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:\Presentations\phoenix\c754-hr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409" y="4152916"/>
            <a:ext cx="932690" cy="6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D:\Presentations\phoenix\px_route_distribute_archiv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31" y="523874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D:\Presentations\phoenix\px_route_smtp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250" y="5425041"/>
            <a:ext cx="657119" cy="65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D:\Presentations\phoenix\px_route_ftpserver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43" y="3362462"/>
            <a:ext cx="619299" cy="6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D:\Dispatcher\Phoenix\Presentations\6.11 Sneak Peek\sftp_out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88" y="5396871"/>
            <a:ext cx="1044370" cy="104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20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6" y="12215"/>
            <a:ext cx="11919433" cy="64589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02" y="1346167"/>
            <a:ext cx="4028303" cy="123798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Send processed documents to major cloud storage systems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Easy-to-use cloud connectors provide </a:t>
            </a:r>
            <a:r>
              <a:rPr lang="en-US" sz="2400" b="1" dirty="0"/>
              <a:t>single sign-on</a:t>
            </a:r>
            <a:r>
              <a:rPr lang="en-US" sz="2400" dirty="0"/>
              <a:t> to the </a:t>
            </a:r>
            <a:r>
              <a:rPr lang="en-US" sz="2400" b="1" dirty="0"/>
              <a:t>cloud</a:t>
            </a:r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3" y="97331"/>
            <a:ext cx="7056072" cy="69562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+mj-lt"/>
              </a:rPr>
              <a:t>Sharing Documents</a:t>
            </a:r>
            <a:br>
              <a:rPr lang="en-US" dirty="0">
                <a:latin typeface="+mj-lt"/>
              </a:rPr>
            </a:br>
            <a:r>
              <a:rPr lang="en-US" sz="4400" dirty="0">
                <a:latin typeface="+mj-lt"/>
              </a:rPr>
              <a:t>to Drive Collaboration </a:t>
            </a:r>
            <a:endParaRPr lang="en-US" dirty="0">
              <a:latin typeface="+mj-lt"/>
            </a:endParaRP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8904" y="4946629"/>
            <a:ext cx="2261347" cy="37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3056" y="5643453"/>
            <a:ext cx="948660" cy="47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4191" y="5537298"/>
            <a:ext cx="2480421" cy="66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8055" y="4813550"/>
            <a:ext cx="2388030" cy="75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Dispatcher\Phoenix\Graphics\filesanywhere\faw-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3" y="5644762"/>
            <a:ext cx="2478374" cy="4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Dispatcher\Phoenix\Graphics\Connectors\Dropbox\DropboxTransp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5" b="25391"/>
          <a:stretch/>
        </p:blipFill>
        <p:spPr bwMode="auto">
          <a:xfrm>
            <a:off x="158930" y="5500184"/>
            <a:ext cx="3006043" cy="66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9" y="4831817"/>
            <a:ext cx="2025846" cy="730494"/>
          </a:xfrm>
          <a:prstGeom prst="rect">
            <a:avLst/>
          </a:prstGeom>
        </p:spPr>
      </p:pic>
      <p:pic>
        <p:nvPicPr>
          <p:cNvPr id="1026" name="Picture 2" descr="D:\Webinar Series\2019 August - Connectors\kisspng-onedrive-microsoft-office-365-business-sharepoint-business-card-5b0bba69ba33a7.418534521527495273762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520" y="4831817"/>
            <a:ext cx="2923224" cy="61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6CAF35BD-8544-4FDC-92C5-3C9DFB9CA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042" y="2297505"/>
            <a:ext cx="7409473" cy="216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902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10F54-2B02-46FC-B154-D24865D6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3419FD3-E858-495E-AD36-EAAD09C68F69}"/>
              </a:ext>
            </a:extLst>
          </p:cNvPr>
          <p:cNvSpPr txBox="1">
            <a:spLocks/>
          </p:cNvSpPr>
          <p:nvPr/>
        </p:nvSpPr>
        <p:spPr>
          <a:xfrm>
            <a:off x="517164" y="902311"/>
            <a:ext cx="6380637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Dispatcher Phoenix’s enhanced scalability, you can 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reate unique, modular,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cost-effective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solutions tailored to changing business needs. Optional add-in modules include: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Forms Processing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Advanced OCR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Barcode Processing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2D Barcode Processing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Copy Defender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Release2Me for secure print release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Specialized connectors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Much more…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B26B20-77C7-47FB-A625-9B4E5955C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43" y="1263170"/>
            <a:ext cx="4876800" cy="491762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EA82CB6-DF82-4C1C-8DE5-DE360AE4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2" y="86445"/>
            <a:ext cx="7748231" cy="695624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j-lt"/>
                <a:cs typeface="Arial" pitchFamily="34" charset="0"/>
              </a:rPr>
              <a:t>Powerful Scalability</a:t>
            </a:r>
            <a:endParaRPr lang="en-US" sz="24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50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437" y="2188837"/>
            <a:ext cx="3564000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Legal-Specific</a:t>
            </a:r>
            <a:br>
              <a:rPr lang="en-US" sz="4400" dirty="0">
                <a:solidFill>
                  <a:schemeClr val="bg1"/>
                </a:solidFill>
                <a:latin typeface="+mj-lt"/>
              </a:rPr>
            </a:br>
            <a:r>
              <a:rPr lang="en-US" sz="4400" dirty="0">
                <a:solidFill>
                  <a:schemeClr val="bg1"/>
                </a:solidFill>
                <a:latin typeface="+mj-lt"/>
              </a:rPr>
              <a:t>Use Cases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74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150" y="185912"/>
            <a:ext cx="10653403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Improved Scanning at the MFP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49" y="1110094"/>
            <a:ext cx="5591947" cy="4203311"/>
          </a:xfrm>
        </p:spPr>
        <p:txBody>
          <a:bodyPr>
            <a:noAutofit/>
          </a:bodyPr>
          <a:lstStyle/>
          <a:p>
            <a:pPr marL="342900" lvl="1" indent="-342900">
              <a:buFont typeface="Arial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Improve your efficiencies at the MFP with Dispatcher Phoenix’s intuitive, appealing user interface.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Legal Assistants, staff, and attorneys can:</a:t>
            </a:r>
          </a:p>
          <a:p>
            <a:pPr marL="342900" lvl="1" indent="-342900">
              <a:buFont typeface="Arial" pitchFamily="34" charset="0"/>
              <a:buChar char="•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900" lvl="2" indent="-342900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Easily select a folder to store case files and other legal documents, using a familiar, Windows-like folder structure at the MFP.</a:t>
            </a:r>
          </a:p>
          <a:p>
            <a:pPr marL="522900" lvl="2" indent="-342900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Look for specific client / case folders with type-ahead search ease.</a:t>
            </a:r>
          </a:p>
          <a:p>
            <a:pPr marL="522900" lvl="2" indent="-342900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Create new folders “on the fly”. </a:t>
            </a:r>
          </a:p>
        </p:txBody>
      </p:sp>
      <p:pic>
        <p:nvPicPr>
          <p:cNvPr id="13" name="Picture 3" descr="D:\Dispatcher\Phoenix\Presentations\Overview 2018 Update\iStock-8721247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r="6250"/>
          <a:stretch/>
        </p:blipFill>
        <p:spPr bwMode="auto">
          <a:xfrm>
            <a:off x="8247697" y="1110094"/>
            <a:ext cx="265747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Dispatcher\Phoenix\Presentations\Overview 2018 Update\mfp-folderbrows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43" y="2862694"/>
            <a:ext cx="3733871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021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150" y="185912"/>
            <a:ext cx="10653403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Increased Efficiencies with Advanced Bates Stamping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99" y="1062555"/>
            <a:ext cx="5376327" cy="3001963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Instead of legal assistants or temporary staff manually applying Bates stamps on each page of case files, Dispatcher Phoenix can: 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Apply unlimited number of stamps anywhere on the page.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Add three different kinds of counters to the stamp, along with metadata, page numbers, static text, etc.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Shrink/shift page content to ensure important content is never obscured.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18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Automatically!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Comes with additional flexibility…you can modify, delete, or create Bates stamps 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 at the MFP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Automated Bates stamping 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saves time, eliminates errors, and reduces labor costs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2" descr="D:\Dispatcher\Phoenix\Presentations\Overview 2018 Update\bat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228" y="796289"/>
            <a:ext cx="43883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F517141-58E6-455D-A812-CEFD497EC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3228" y="3405852"/>
            <a:ext cx="4194623" cy="307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003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150" y="185912"/>
            <a:ext cx="10653403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Advanced Bates Stamping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695014" y="30471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2419" y="5461617"/>
            <a:ext cx="24219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Text can be highlighted to draw attention to annotations and text itself can be any color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97621" y="3437981"/>
            <a:ext cx="15176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Watermarks can identify the nature of the document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355051" y="2231902"/>
            <a:ext cx="297007" cy="1298"/>
          </a:xfrm>
          <a:prstGeom prst="line">
            <a:avLst/>
          </a:prstGeom>
          <a:ln w="12700">
            <a:solidFill>
              <a:srgbClr val="4F0E6C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92419" y="4115631"/>
            <a:ext cx="2336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Bates stamp’s background can be any color and any size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648092" y="1243486"/>
            <a:ext cx="4330035" cy="4557568"/>
            <a:chOff x="886690" y="1947141"/>
            <a:chExt cx="4330035" cy="4557568"/>
          </a:xfrm>
        </p:grpSpPr>
        <p:pic>
          <p:nvPicPr>
            <p:cNvPr id="15" name="Picture 2" descr="C:\Users\mike\Documents\work\dispatcherPro\phoenix\logos and graphics\sample docs\lett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690" y="2064328"/>
              <a:ext cx="3198913" cy="4139769"/>
            </a:xfrm>
            <a:prstGeom prst="rect">
              <a:avLst/>
            </a:prstGeom>
            <a:noFill/>
            <a:ln w="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981323" y="6216596"/>
              <a:ext cx="3355149" cy="276999"/>
            </a:xfrm>
            <a:prstGeom prst="rect">
              <a:avLst/>
            </a:prstGeom>
            <a:solidFill>
              <a:srgbClr val="FFFF00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C00000"/>
                  </a:solidFill>
                </a:rPr>
                <a:t>The information contained in this contract has been transcribed using electronic recording devices. As such,  certain materials could be modified at a later date.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295853" y="3030910"/>
              <a:ext cx="23829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70C0"/>
                  </a:solidFill>
                </a:rPr>
                <a:t>Date and Time Received: 08-21-2012 09:00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9704430">
              <a:off x="1249024" y="3070501"/>
              <a:ext cx="39677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C00000">
                      <a:alpha val="61000"/>
                    </a:srgbClr>
                  </a:solidFill>
                </a:rPr>
                <a:t>DRAFT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28258" y="1974850"/>
              <a:ext cx="82434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Client: ABC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58292" y="1974850"/>
              <a:ext cx="12538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Case: 123 vs. ABC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56709" y="1974850"/>
              <a:ext cx="117763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b="1" dirty="0"/>
                <a:t>000000000001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4007423" y="4834885"/>
              <a:ext cx="879769" cy="21544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C00000"/>
                  </a:solidFill>
                </a:rPr>
                <a:t>000000000001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656822" y="5245793"/>
              <a:ext cx="930789" cy="21544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C00000"/>
                  </a:solidFill>
                </a:rPr>
                <a:t>000000000001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51997" y="5406968"/>
              <a:ext cx="318292" cy="966127"/>
            </a:xfrm>
            <a:prstGeom prst="rect">
              <a:avLst/>
            </a:prstGeom>
            <a:noFill/>
          </p:spPr>
          <p:txBody>
            <a:bodyPr vert="wordArtVert" wrap="square" rtlCol="0" anchor="ctr" anchorCtr="0">
              <a:norm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 b="1" dirty="0">
                  <a:solidFill>
                    <a:srgbClr val="0070C0"/>
                  </a:solidFill>
                </a:rPr>
                <a:t>Page 1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5963" y="1974850"/>
              <a:ext cx="3636819" cy="4529859"/>
            </a:xfrm>
            <a:prstGeom prst="rect">
              <a:avLst/>
            </a:prstGeom>
            <a:noFill/>
            <a:ln w="3175">
              <a:solidFill>
                <a:srgbClr val="2D22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597621" y="4393945"/>
            <a:ext cx="1706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Bates stamps can be placed anywhere on the page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97621" y="1271193"/>
            <a:ext cx="15047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Bates stamps can include any configuration of prefix, body, and suffix, without limitations; multiple lines are also supported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92420" y="2879141"/>
            <a:ext cx="23581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Stamps can be any color and placed in any orientation (vertical, horizontal, etc.)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92419" y="3422903"/>
            <a:ext cx="2280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Page content can be shifted and shrunk so text is not obscured by stamps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92420" y="4810454"/>
            <a:ext cx="24269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Stamp content can be included in different vertical and horizontal orientations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92419" y="2093782"/>
            <a:ext cx="2332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Stamps can include static data, data from the document and other processes, and even auto populating data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3038494" y="4627994"/>
            <a:ext cx="751031" cy="9277"/>
          </a:xfrm>
          <a:prstGeom prst="line">
            <a:avLst/>
          </a:prstGeom>
          <a:ln w="12700">
            <a:solidFill>
              <a:srgbClr val="4F0E6C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747550" y="3750580"/>
            <a:ext cx="1530926" cy="6928"/>
          </a:xfrm>
          <a:prstGeom prst="line">
            <a:avLst/>
          </a:prstGeom>
          <a:ln w="12700">
            <a:solidFill>
              <a:srgbClr val="4F0E6C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endCxn id="19" idx="1"/>
          </p:cNvCxnSpPr>
          <p:nvPr/>
        </p:nvCxnSpPr>
        <p:spPr>
          <a:xfrm flipV="1">
            <a:off x="2983076" y="1378917"/>
            <a:ext cx="706584" cy="203430"/>
          </a:xfrm>
          <a:prstGeom prst="bentConnector3">
            <a:avLst>
              <a:gd name="adj1" fmla="val 50000"/>
            </a:avLst>
          </a:prstGeom>
          <a:ln w="12700">
            <a:solidFill>
              <a:srgbClr val="4F0E6C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7364715" y="3080561"/>
            <a:ext cx="288368" cy="1128"/>
          </a:xfrm>
          <a:prstGeom prst="line">
            <a:avLst/>
          </a:prstGeom>
          <a:ln w="12700">
            <a:solidFill>
              <a:srgbClr val="4F0E6C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356763" y="4997728"/>
            <a:ext cx="288368" cy="1128"/>
          </a:xfrm>
          <a:prstGeom prst="line">
            <a:avLst/>
          </a:prstGeom>
          <a:ln w="12700">
            <a:solidFill>
              <a:srgbClr val="4F0E6C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hape 38"/>
          <p:cNvCxnSpPr/>
          <p:nvPr/>
        </p:nvCxnSpPr>
        <p:spPr>
          <a:xfrm rot="10800000" flipV="1">
            <a:off x="6905660" y="5655579"/>
            <a:ext cx="684052" cy="1"/>
          </a:xfrm>
          <a:prstGeom prst="bentConnector3">
            <a:avLst>
              <a:gd name="adj1" fmla="val 50000"/>
            </a:avLst>
          </a:prstGeom>
          <a:ln w="12700">
            <a:solidFill>
              <a:srgbClr val="4F0E6C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rot="10800000">
            <a:off x="6356659" y="3431926"/>
            <a:ext cx="1260763" cy="187038"/>
          </a:xfrm>
          <a:prstGeom prst="bentConnector3">
            <a:avLst>
              <a:gd name="adj1" fmla="val 50000"/>
            </a:avLst>
          </a:prstGeom>
          <a:ln w="12700">
            <a:solidFill>
              <a:srgbClr val="4F0E6C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356376" y="1365713"/>
            <a:ext cx="297007" cy="1298"/>
          </a:xfrm>
          <a:prstGeom prst="line">
            <a:avLst/>
          </a:prstGeom>
          <a:ln w="12700">
            <a:solidFill>
              <a:srgbClr val="4F0E6C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93744" y="1227593"/>
            <a:ext cx="23321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With Dispatcher Phoenix, stamp placement is always ensured. No matter what the document size, the stamp will be placed where you want it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7366045" y="4323224"/>
            <a:ext cx="288368" cy="1128"/>
          </a:xfrm>
          <a:prstGeom prst="line">
            <a:avLst/>
          </a:prstGeom>
          <a:ln w="12700">
            <a:solidFill>
              <a:srgbClr val="4F0E6C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967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150" y="185912"/>
            <a:ext cx="9596499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Time Saved with Automatic Highlight &amp; Redaction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26" y="1561318"/>
            <a:ext cx="5087414" cy="3001963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Eliminate the need for manual redaction operations using pen or mark-up tape!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Set up a simple search operation to quickly redact, highlight or strikeout 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sensitive information in case files, affidavits, contracts, etc.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Customize, create or remove document search terms at the MFP Panel.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Redaction 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permanently removes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information from legal documents including case files or agreements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C:\Users\mike\Documents\work\dispatcherPro\phoenix\logos and graphics\sample docs\letter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586" y="2043621"/>
            <a:ext cx="2951652" cy="381978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417191" y="2551434"/>
            <a:ext cx="661946" cy="1453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Isosceles Triangle 12"/>
          <p:cNvSpPr/>
          <p:nvPr/>
        </p:nvSpPr>
        <p:spPr>
          <a:xfrm rot="7482562">
            <a:off x="8232863" y="1309954"/>
            <a:ext cx="696193" cy="2013636"/>
          </a:xfrm>
          <a:prstGeom prst="triangle">
            <a:avLst>
              <a:gd name="adj" fmla="val 13379"/>
            </a:avLst>
          </a:prstGeom>
          <a:solidFill>
            <a:schemeClr val="accent4">
              <a:lumMod val="60000"/>
              <a:lumOff val="4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30" y="1105164"/>
            <a:ext cx="1216154" cy="12405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850659" y="3985403"/>
            <a:ext cx="2144818" cy="12927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4399484">
            <a:off x="7810828" y="3352002"/>
            <a:ext cx="758712" cy="3029151"/>
          </a:xfrm>
          <a:prstGeom prst="triangle">
            <a:avLst>
              <a:gd name="adj" fmla="val 0"/>
            </a:avLst>
          </a:prstGeom>
          <a:solidFill>
            <a:schemeClr val="accent4">
              <a:lumMod val="60000"/>
              <a:lumOff val="4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26" y="4510261"/>
            <a:ext cx="1197866" cy="12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16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150" y="185912"/>
            <a:ext cx="10653403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Quick Discovery with PDF Conversion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00" y="1062555"/>
            <a:ext cx="5450468" cy="3001963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Maintain the security and integrity of legal documents and case files by automatically converting scanned image files to a variety of PDF formats.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Search, retrieve, view, and print legal documents as needed while keeping originals secure and intact.</a:t>
            </a:r>
            <a:b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Supported PDF formats include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 Searchable for keyword searching and PDF/A for archiving.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Image result for legal contract s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860" y="1411519"/>
            <a:ext cx="2994029" cy="32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1069" y="3631689"/>
            <a:ext cx="3226538" cy="199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mike\Documents\work\Presentations\phoenix\px_process_convert_pd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37" y="5079781"/>
            <a:ext cx="1239837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13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A6AA9F-A8EE-4CCB-A5A9-EB7557BC2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02" y="279401"/>
            <a:ext cx="9445621" cy="695624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Are Inefficient Workflows Impacting Your Legal Business?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36856-C767-4BAE-AD76-BEB8A0F2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E7FA22B6-4C8B-4100-8EB4-9809F678E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832" y="975025"/>
            <a:ext cx="6008987" cy="4412693"/>
          </a:xfrm>
        </p:spPr>
        <p:txBody>
          <a:bodyPr>
            <a:noAutofit/>
          </a:bodyPr>
          <a:lstStyle/>
          <a:p>
            <a:pPr marL="201139" indent="-201139">
              <a:buFont typeface="Arial" panose="020B0604020202020204" pitchFamily="34" charset="0"/>
              <a:buChar char="•"/>
            </a:pPr>
            <a:r>
              <a:rPr lang="en-US" sz="2400" dirty="0"/>
              <a:t>Typical law firm processes 1000s of physical documents every year:</a:t>
            </a:r>
          </a:p>
          <a:p>
            <a:pPr marL="737511" lvl="1" indent="-201139">
              <a:buFont typeface="Arial" panose="020B0604020202020204" pitchFamily="34" charset="0"/>
              <a:buChar char="•"/>
            </a:pPr>
            <a:r>
              <a:rPr lang="en-US" sz="1600" dirty="0"/>
              <a:t>Pleadings</a:t>
            </a:r>
          </a:p>
          <a:p>
            <a:pPr marL="737511" lvl="1" indent="-201139">
              <a:buFont typeface="Arial" panose="020B0604020202020204" pitchFamily="34" charset="0"/>
              <a:buChar char="•"/>
            </a:pPr>
            <a:r>
              <a:rPr lang="en-US" sz="1600" dirty="0"/>
              <a:t>Motions</a:t>
            </a:r>
          </a:p>
          <a:p>
            <a:pPr marL="737511" lvl="1" indent="-201139">
              <a:buFont typeface="Arial" panose="020B0604020202020204" pitchFamily="34" charset="0"/>
              <a:buChar char="•"/>
            </a:pPr>
            <a:r>
              <a:rPr lang="en-US" sz="1600" dirty="0"/>
              <a:t>Contracts</a:t>
            </a:r>
          </a:p>
          <a:p>
            <a:pPr marL="737511" lvl="1" indent="-201139">
              <a:buFont typeface="Arial" panose="020B0604020202020204" pitchFamily="34" charset="0"/>
              <a:buChar char="•"/>
            </a:pPr>
            <a:r>
              <a:rPr lang="en-US" sz="1600" dirty="0"/>
              <a:t>Wills</a:t>
            </a:r>
          </a:p>
          <a:p>
            <a:pPr marL="737511" lvl="1" indent="-201139">
              <a:buFont typeface="Arial" panose="020B0604020202020204" pitchFamily="34" charset="0"/>
              <a:buChar char="•"/>
            </a:pPr>
            <a:r>
              <a:rPr lang="en-US" sz="1600" dirty="0"/>
              <a:t>Trusts</a:t>
            </a:r>
          </a:p>
          <a:p>
            <a:pPr marL="737511" lvl="1" indent="-201139">
              <a:buFont typeface="Arial" panose="020B0604020202020204" pitchFamily="34" charset="0"/>
              <a:buChar char="•"/>
            </a:pPr>
            <a:r>
              <a:rPr lang="en-US" sz="1600" dirty="0"/>
              <a:t>Evidence files</a:t>
            </a:r>
          </a:p>
          <a:p>
            <a:pPr marL="737511" lvl="1" indent="-201139">
              <a:buFont typeface="Arial" panose="020B0604020202020204" pitchFamily="34" charset="0"/>
              <a:buChar char="•"/>
            </a:pPr>
            <a:r>
              <a:rPr lang="en-US" sz="1600" dirty="0"/>
              <a:t>Leases</a:t>
            </a:r>
          </a:p>
          <a:p>
            <a:pPr marL="737511" lvl="1" indent="-201139">
              <a:buFont typeface="Arial" panose="020B0604020202020204" pitchFamily="34" charset="0"/>
              <a:buChar char="•"/>
            </a:pPr>
            <a:r>
              <a:rPr lang="en-US" sz="1600" dirty="0"/>
              <a:t>Deposition transcripts</a:t>
            </a:r>
          </a:p>
          <a:p>
            <a:pPr marL="201139" indent="-201139">
              <a:buFont typeface="Arial" panose="020B0604020202020204" pitchFamily="34" charset="0"/>
              <a:buChar char="•"/>
            </a:pPr>
            <a:r>
              <a:rPr lang="en-US" sz="2400" dirty="0"/>
              <a:t>Inefficient legal manual processes </a:t>
            </a:r>
            <a:r>
              <a:rPr lang="en-US" sz="2400" b="1" dirty="0">
                <a:solidFill>
                  <a:schemeClr val="accent1"/>
                </a:solidFill>
              </a:rPr>
              <a:t>impact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chemeClr val="accent1"/>
                </a:solidFill>
              </a:rPr>
              <a:t>customer service</a:t>
            </a:r>
            <a:r>
              <a:rPr lang="en-US" sz="2400" dirty="0"/>
              <a:t>, creates </a:t>
            </a:r>
            <a:r>
              <a:rPr lang="en-US" sz="2400" b="1" dirty="0">
                <a:solidFill>
                  <a:schemeClr val="accent1"/>
                </a:solidFill>
              </a:rPr>
              <a:t>security risks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and results in </a:t>
            </a:r>
            <a:r>
              <a:rPr lang="en-US" sz="2400" b="1" dirty="0">
                <a:solidFill>
                  <a:schemeClr val="accent1"/>
                </a:solidFill>
              </a:rPr>
              <a:t>unrecoverable billable costs.</a:t>
            </a:r>
          </a:p>
          <a:p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63CD90-D754-4883-8A85-F06CD97CC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96" y="1296871"/>
            <a:ext cx="3270721" cy="469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54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E5478-C748-449A-B594-A9CA8CB0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F2E955-8D7C-4C7C-956C-6DD03C1CCB87}"/>
              </a:ext>
            </a:extLst>
          </p:cNvPr>
          <p:cNvSpPr txBox="1"/>
          <p:nvPr/>
        </p:nvSpPr>
        <p:spPr>
          <a:xfrm>
            <a:off x="438150" y="1204034"/>
            <a:ext cx="5586583" cy="4761519"/>
          </a:xfrm>
          <a:prstGeom prst="rect">
            <a:avLst/>
          </a:prstGeom>
          <a:noFill/>
        </p:spPr>
        <p:txBody>
          <a:bodyPr wrap="square" lIns="107275" tIns="53637" rIns="107275" bIns="53637" rtlCol="0">
            <a:spAutoFit/>
          </a:bodyPr>
          <a:lstStyle/>
          <a:p>
            <a:pPr defTabSz="536372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Ideal for la</a:t>
            </a:r>
            <a:r>
              <a:rPr kumimoji="0" lang="en-US" dirty="0">
                <a:solidFill>
                  <a:prstClr val="black"/>
                </a:solidFill>
                <a:latin typeface="Calibri"/>
                <a:ea typeface="+mn-ea"/>
              </a:rPr>
              <a:t>w firms that need to manage large amounts of paper documents, Dispatcher Phoenix offers a Desktop Workstation that connects with any 3</a:t>
            </a:r>
            <a:r>
              <a:rPr kumimoji="0" lang="en-US" baseline="30000" dirty="0">
                <a:solidFill>
                  <a:prstClr val="black"/>
                </a:solidFill>
                <a:latin typeface="Calibri"/>
                <a:ea typeface="+mn-ea"/>
              </a:rPr>
              <a:t>rd</a:t>
            </a:r>
            <a:r>
              <a:rPr kumimoji="0" lang="en-US" dirty="0">
                <a:solidFill>
                  <a:prstClr val="black"/>
                </a:solidFill>
                <a:latin typeface="Calibri"/>
                <a:ea typeface="+mn-ea"/>
              </a:rPr>
              <a:t> party high-speed scanner. With the Workstation, law firms can take advantage of:</a:t>
            </a:r>
            <a:br>
              <a:rPr kumimoji="0" lang="en-US" dirty="0">
                <a:solidFill>
                  <a:prstClr val="black"/>
                </a:solidFill>
                <a:latin typeface="Calibri"/>
                <a:ea typeface="+mn-ea"/>
              </a:rPr>
            </a:br>
            <a:r>
              <a:rPr kumimoji="0" lang="en-US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</a:p>
          <a:p>
            <a:pPr marL="938651" lvl="1" indent="-402279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dirty="0">
                <a:solidFill>
                  <a:prstClr val="black"/>
                </a:solidFill>
                <a:latin typeface="Calibri"/>
                <a:ea typeface="+mn-ea"/>
              </a:rPr>
              <a:t>Automated </a:t>
            </a:r>
            <a:r>
              <a:rPr kumimoji="0" lang="en-US" b="1" dirty="0">
                <a:solidFill>
                  <a:schemeClr val="accent1"/>
                </a:solidFill>
                <a:latin typeface="Calibri"/>
                <a:ea typeface="+mn-ea"/>
              </a:rPr>
              <a:t>document separation</a:t>
            </a:r>
            <a:r>
              <a:rPr kumimoji="0" lang="en-US" dirty="0">
                <a:solidFill>
                  <a:schemeClr val="accent1"/>
                </a:solidFill>
                <a:latin typeface="Calibri"/>
                <a:ea typeface="+mn-ea"/>
              </a:rPr>
              <a:t>.</a:t>
            </a:r>
          </a:p>
          <a:p>
            <a:pPr marL="938651" lvl="1" indent="-402279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dirty="0">
                <a:solidFill>
                  <a:prstClr val="black"/>
                </a:solidFill>
                <a:latin typeface="Calibri"/>
                <a:ea typeface="+mn-ea"/>
              </a:rPr>
              <a:t>Time-saving features, such as </a:t>
            </a:r>
            <a:r>
              <a:rPr kumimoji="0" lang="en-US" b="1" dirty="0">
                <a:solidFill>
                  <a:schemeClr val="accent1"/>
                </a:solidFill>
                <a:latin typeface="Calibri"/>
                <a:ea typeface="+mn-ea"/>
              </a:rPr>
              <a:t>rescanning/inserting pages</a:t>
            </a:r>
            <a:r>
              <a:rPr kumimoji="0" lang="en-US" dirty="0">
                <a:solidFill>
                  <a:schemeClr val="accent1"/>
                </a:solidFill>
                <a:latin typeface="Calibri"/>
                <a:ea typeface="+mn-ea"/>
              </a:rPr>
              <a:t>.</a:t>
            </a:r>
          </a:p>
          <a:p>
            <a:pPr marL="938651" lvl="1" indent="-402279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Easy-to-use interface for </a:t>
            </a:r>
            <a:r>
              <a:rPr lang="en-US" b="1" dirty="0">
                <a:solidFill>
                  <a:schemeClr val="accent1"/>
                </a:solidFill>
                <a:latin typeface="Calibri"/>
              </a:rPr>
              <a:t>batch verification</a:t>
            </a:r>
            <a:r>
              <a:rPr lang="en-US" dirty="0">
                <a:solidFill>
                  <a:schemeClr val="accent1"/>
                </a:solidFill>
                <a:latin typeface="Calibri"/>
              </a:rPr>
              <a:t>.</a:t>
            </a:r>
          </a:p>
          <a:p>
            <a:pPr marL="938651" lvl="1" indent="-402279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b="1" dirty="0">
                <a:solidFill>
                  <a:schemeClr val="accent1"/>
                </a:solidFill>
                <a:latin typeface="Calibri"/>
                <a:ea typeface="+mn-ea"/>
              </a:rPr>
              <a:t>Integration</a:t>
            </a:r>
            <a:r>
              <a:rPr kumimoji="0" lang="en-US" b="1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kumimoji="0" lang="en-US" dirty="0">
                <a:solidFill>
                  <a:prstClr val="black"/>
                </a:solidFill>
                <a:latin typeface="Calibri"/>
                <a:ea typeface="+mn-ea"/>
              </a:rPr>
              <a:t>with Dispatcher Phoenix workflows for further batch indexing. </a:t>
            </a:r>
          </a:p>
          <a:p>
            <a:pPr marL="938651" lvl="1" indent="-402279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kumimoji="0" lang="en-US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402279" indent="-402279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kumimoji="0"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8" name="Picture 2" descr="D:\Presentations\ECM\workstation1.png">
            <a:extLst>
              <a:ext uri="{FF2B5EF4-FFF2-40B4-BE49-F238E27FC236}">
                <a16:creationId xmlns:a16="http://schemas.microsoft.com/office/drawing/2014/main" id="{FF011362-510C-4BBE-B27D-EC9457A86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64" y="1323723"/>
            <a:ext cx="5279435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C39C251A-DF9D-4A88-9944-D41A53B11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85912"/>
            <a:ext cx="10653403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Batch Scan Solution for Records and Case Files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636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FFAEF-AA5C-4BFB-A623-54263C85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1D6A3-DC70-4133-A2CB-5B615D9B6729}"/>
              </a:ext>
            </a:extLst>
          </p:cNvPr>
          <p:cNvSpPr txBox="1"/>
          <p:nvPr/>
        </p:nvSpPr>
        <p:spPr>
          <a:xfrm>
            <a:off x="742847" y="1184776"/>
            <a:ext cx="5476721" cy="5692158"/>
          </a:xfrm>
          <a:prstGeom prst="rect">
            <a:avLst/>
          </a:prstGeom>
          <a:noFill/>
        </p:spPr>
        <p:txBody>
          <a:bodyPr wrap="square" lIns="107275" tIns="53637" rIns="107275" bIns="53637" rtlCol="0">
            <a:spAutoFit/>
          </a:bodyPr>
          <a:lstStyle/>
          <a:p>
            <a:pPr defTabSz="536372"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>
                <a:solidFill>
                  <a:prstClr val="black"/>
                </a:solidFill>
                <a:latin typeface="Calibri"/>
                <a:ea typeface="+mn-ea"/>
              </a:rPr>
              <a:t>Dispatcher Phoenix’s direct connector to </a:t>
            </a:r>
            <a:r>
              <a:rPr kumimoji="0" lang="en-US" b="1" dirty="0">
                <a:solidFill>
                  <a:schemeClr val="accent1"/>
                </a:solidFill>
                <a:latin typeface="Calibri"/>
                <a:ea typeface="+mn-ea"/>
              </a:rPr>
              <a:t>Worldox</a:t>
            </a:r>
            <a:r>
              <a:rPr kumimoji="0" lang="en-US" dirty="0">
                <a:solidFill>
                  <a:prstClr val="black"/>
                </a:solidFill>
                <a:latin typeface="Calibri"/>
                <a:ea typeface="+mn-ea"/>
              </a:rPr>
              <a:t>, a leading document management system for the legal industry, allows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legal organizations to scan, process, and store their important client records and case files in Worldox…directly from the MFP! </a:t>
            </a:r>
          </a:p>
          <a:p>
            <a:pPr defTabSz="536372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black"/>
              </a:solidFill>
              <a:latin typeface="Calibri"/>
              <a:ea typeface="+mn-ea"/>
            </a:endParaRPr>
          </a:p>
          <a:p>
            <a:pPr defTabSz="536372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Additional direct connectors </a:t>
            </a:r>
            <a:r>
              <a:rPr kumimoji="0" lang="en-US" dirty="0">
                <a:solidFill>
                  <a:prstClr val="black"/>
                </a:solidFill>
                <a:latin typeface="Calibri"/>
                <a:ea typeface="+mn-ea"/>
              </a:rPr>
              <a:t>include:</a:t>
            </a:r>
          </a:p>
          <a:p>
            <a:pPr defTabSz="536372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342900" indent="-342900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SharePoint</a:t>
            </a:r>
          </a:p>
          <a:p>
            <a:pPr marL="342900" indent="-342900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SharePoint Online</a:t>
            </a:r>
          </a:p>
          <a:p>
            <a:pPr marL="342900" indent="-342900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dirty="0">
                <a:solidFill>
                  <a:prstClr val="black"/>
                </a:solidFill>
                <a:latin typeface="Calibri"/>
                <a:ea typeface="+mn-ea"/>
              </a:rPr>
              <a:t>Workshare</a:t>
            </a:r>
          </a:p>
          <a:p>
            <a:pPr marL="342900" indent="-342900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OnBase</a:t>
            </a:r>
          </a:p>
          <a:p>
            <a:pPr marL="342900" indent="-342900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Laserfiche</a:t>
            </a:r>
          </a:p>
          <a:p>
            <a:pPr marL="342900" indent="-342900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dirty="0">
                <a:solidFill>
                  <a:prstClr val="black"/>
                </a:solidFill>
                <a:latin typeface="Calibri"/>
                <a:ea typeface="+mn-ea"/>
              </a:rPr>
              <a:t>A variety of cloud storage providers (Box, Dropbox, OneDrive ,Google, etc.)</a:t>
            </a:r>
          </a:p>
          <a:p>
            <a:pPr marL="342900" indent="-342900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Much more</a:t>
            </a:r>
            <a:endParaRPr kumimoji="0" lang="en-US" dirty="0">
              <a:solidFill>
                <a:prstClr val="black"/>
              </a:solidFill>
              <a:latin typeface="Calibri"/>
              <a:ea typeface="+mn-ea"/>
            </a:endParaRPr>
          </a:p>
          <a:p>
            <a:pPr defTabSz="536372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402279" indent="-402279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kumimoji="0"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0D7F375-728A-44D1-90EE-DA02EB953BCB}"/>
              </a:ext>
            </a:extLst>
          </p:cNvPr>
          <p:cNvSpPr txBox="1">
            <a:spLocks/>
          </p:cNvSpPr>
          <p:nvPr/>
        </p:nvSpPr>
        <p:spPr>
          <a:xfrm>
            <a:off x="405785" y="250778"/>
            <a:ext cx="10653403" cy="695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none" baseline="0">
                <a:solidFill>
                  <a:schemeClr val="accent1"/>
                </a:solidFill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defRPr>
            </a:lvl1pPr>
          </a:lstStyle>
          <a:p>
            <a:r>
              <a:rPr lang="en-US" sz="2800" dirty="0">
                <a:latin typeface="+mj-lt"/>
              </a:rPr>
              <a:t>Centralized Information via Worldox Connector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E45D85-A641-4459-92DB-A55C26C408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88" y="1184776"/>
            <a:ext cx="4369553" cy="315083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23072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FFAEF-AA5C-4BFB-A623-54263C85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1D6A3-DC70-4133-A2CB-5B615D9B6729}"/>
              </a:ext>
            </a:extLst>
          </p:cNvPr>
          <p:cNvSpPr txBox="1"/>
          <p:nvPr/>
        </p:nvSpPr>
        <p:spPr>
          <a:xfrm>
            <a:off x="742847" y="1184776"/>
            <a:ext cx="5476721" cy="5071732"/>
          </a:xfrm>
          <a:prstGeom prst="rect">
            <a:avLst/>
          </a:prstGeom>
          <a:noFill/>
        </p:spPr>
        <p:txBody>
          <a:bodyPr wrap="square" lIns="107275" tIns="53637" rIns="107275" bIns="53637" rtlCol="0">
            <a:spAutoFit/>
          </a:bodyPr>
          <a:lstStyle/>
          <a:p>
            <a:pPr marL="342900" indent="-342900" defTabSz="536372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kumimoji="0" lang="en-US" dirty="0">
                <a:solidFill>
                  <a:prstClr val="black"/>
                </a:solidFill>
                <a:latin typeface="Calibri"/>
                <a:ea typeface="+mn-ea"/>
              </a:rPr>
              <a:t>Keep operating costs down while managing an increasing number of legal documents with Dispatcher Phoenix’s </a:t>
            </a:r>
            <a:r>
              <a:rPr kumimoji="0" lang="en-US" b="1" dirty="0">
                <a:solidFill>
                  <a:schemeClr val="accent1"/>
                </a:solidFill>
                <a:latin typeface="Calibri"/>
                <a:ea typeface="+mn-ea"/>
              </a:rPr>
              <a:t>intelligent Doc-Classifier</a:t>
            </a:r>
            <a:r>
              <a:rPr kumimoji="0" lang="en-US" dirty="0">
                <a:solidFill>
                  <a:prstClr val="black"/>
                </a:solidFill>
                <a:latin typeface="Calibri"/>
                <a:ea typeface="+mn-ea"/>
              </a:rPr>
              <a:t>.</a:t>
            </a:r>
            <a:br>
              <a:rPr kumimoji="0" lang="en-US" dirty="0">
                <a:solidFill>
                  <a:prstClr val="black"/>
                </a:solidFill>
                <a:latin typeface="Calibri"/>
                <a:ea typeface="+mn-ea"/>
              </a:rPr>
            </a:br>
            <a:endParaRPr kumimoji="0" lang="en-US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342900" indent="-342900" defTabSz="536372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Doc-Classifier </a:t>
            </a:r>
            <a:r>
              <a:rPr kumimoji="0" lang="en-US" dirty="0">
                <a:solidFill>
                  <a:prstClr val="black"/>
                </a:solidFill>
                <a:latin typeface="Calibri"/>
                <a:ea typeface="+mn-ea"/>
              </a:rPr>
              <a:t>automatically recognizes and identifies a wide variety of document types, including </a:t>
            </a:r>
            <a:r>
              <a:rPr kumimoji="0" lang="en-US" b="1" dirty="0">
                <a:solidFill>
                  <a:schemeClr val="accent1"/>
                </a:solidFill>
                <a:latin typeface="Calibri"/>
                <a:ea typeface="+mn-ea"/>
              </a:rPr>
              <a:t>stru</a:t>
            </a:r>
            <a:r>
              <a:rPr lang="en-US" b="1" dirty="0">
                <a:solidFill>
                  <a:schemeClr val="accent1"/>
                </a:solidFill>
                <a:latin typeface="Calibri"/>
              </a:rPr>
              <a:t>ctured, semi-structured and unstructured documents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. 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342900" indent="-342900" defTabSz="536372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Documents can be routed based on type, data can be extracted from certain documents, files can be processed based on metadata, and more…all with a Doc-Classifier workflow. </a:t>
            </a:r>
          </a:p>
          <a:p>
            <a:pPr defTabSz="536372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black"/>
              </a:solidFill>
              <a:latin typeface="Calibri"/>
              <a:ea typeface="+mn-ea"/>
            </a:endParaRPr>
          </a:p>
          <a:p>
            <a:pPr defTabSz="536372" fontAlgn="auto">
              <a:spcBef>
                <a:spcPts val="0"/>
              </a:spcBef>
              <a:spcAft>
                <a:spcPts val="0"/>
              </a:spcAft>
            </a:pPr>
            <a:r>
              <a:rPr lang="en-US" b="0" i="0" dirty="0">
                <a:solidFill>
                  <a:srgbClr val="333D47"/>
                </a:solidFill>
                <a:effectLst/>
                <a:latin typeface="Source Sans Pro" panose="020B0503030403020204" pitchFamily="34" charset="0"/>
              </a:rPr>
              <a:t> </a:t>
            </a:r>
            <a:endParaRPr kumimoji="0" lang="en-US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402279" indent="-402279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kumimoji="0"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0D7F375-728A-44D1-90EE-DA02EB953BCB}"/>
              </a:ext>
            </a:extLst>
          </p:cNvPr>
          <p:cNvSpPr txBox="1">
            <a:spLocks/>
          </p:cNvSpPr>
          <p:nvPr/>
        </p:nvSpPr>
        <p:spPr>
          <a:xfrm>
            <a:off x="405785" y="250778"/>
            <a:ext cx="10653403" cy="695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none" baseline="0">
                <a:solidFill>
                  <a:schemeClr val="accent1"/>
                </a:solidFill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defRPr>
            </a:lvl1pPr>
          </a:lstStyle>
          <a:p>
            <a:r>
              <a:rPr lang="en-US" sz="2800" dirty="0">
                <a:latin typeface="+mj-lt"/>
              </a:rPr>
              <a:t>Control Contracts, Invoices, and Other Legal Records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22FAF6-F389-43AA-9D82-A9F63448B9AC}"/>
              </a:ext>
            </a:extLst>
          </p:cNvPr>
          <p:cNvGrpSpPr/>
          <p:nvPr/>
        </p:nvGrpSpPr>
        <p:grpSpPr>
          <a:xfrm>
            <a:off x="6705683" y="1067777"/>
            <a:ext cx="4353505" cy="5386826"/>
            <a:chOff x="7838495" y="1471174"/>
            <a:chExt cx="4353505" cy="53868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5B0579C-DE67-45B0-86E8-A425FA98C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5813" y="1471174"/>
              <a:ext cx="1753567" cy="242709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30538C8-A8E8-4A1A-BC6C-E385BE4E1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0"/>
            <a:stretch/>
          </p:blipFill>
          <p:spPr>
            <a:xfrm>
              <a:off x="8133347" y="1615553"/>
              <a:ext cx="4058653" cy="52424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4B17960-AB36-45B4-B82D-8DD1C225E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591" y="4236776"/>
              <a:ext cx="1388444" cy="1388444"/>
            </a:xfrm>
            <a:prstGeom prst="rect">
              <a:avLst/>
            </a:prstGeom>
          </p:spPr>
        </p:pic>
        <p:sp>
          <p:nvSpPr>
            <p:cNvPr id="12" name="Left Arrow 5">
              <a:extLst>
                <a:ext uri="{FF2B5EF4-FFF2-40B4-BE49-F238E27FC236}">
                  <a16:creationId xmlns:a16="http://schemas.microsoft.com/office/drawing/2014/main" id="{70F4AC24-F081-44A1-B391-ED081B21F1FB}"/>
                </a:ext>
              </a:extLst>
            </p:cNvPr>
            <p:cNvSpPr/>
            <p:nvPr/>
          </p:nvSpPr>
          <p:spPr>
            <a:xfrm>
              <a:off x="9310035" y="4740442"/>
              <a:ext cx="1489829" cy="74114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eft Arrow 8">
              <a:extLst>
                <a:ext uri="{FF2B5EF4-FFF2-40B4-BE49-F238E27FC236}">
                  <a16:creationId xmlns:a16="http://schemas.microsoft.com/office/drawing/2014/main" id="{2435B125-C172-4E1F-84B3-3D070237C874}"/>
                </a:ext>
              </a:extLst>
            </p:cNvPr>
            <p:cNvSpPr/>
            <p:nvPr/>
          </p:nvSpPr>
          <p:spPr>
            <a:xfrm rot="5400000">
              <a:off x="8012793" y="3256550"/>
              <a:ext cx="1489829" cy="74114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09BF15-E0BF-467F-BB98-A1B61BAE8463}"/>
                </a:ext>
              </a:extLst>
            </p:cNvPr>
            <p:cNvSpPr txBox="1"/>
            <p:nvPr/>
          </p:nvSpPr>
          <p:spPr>
            <a:xfrm>
              <a:off x="7838495" y="5524903"/>
              <a:ext cx="1761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Doc-Classifier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CAEDFC4-DC56-4AE8-AF14-A3726DD51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545" y="4675192"/>
              <a:ext cx="1233488" cy="871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7991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150" y="185912"/>
            <a:ext cx="10653403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Additional Automation to Streamline Workflows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881536"/>
            <a:ext cx="5087414" cy="2918209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Reduce costs with Dispatcher Phoenix advanced routing workflows, automatically sending print jobs to the most appropriate printer via 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Route and Page Count Route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Comply with e-filing requirements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by automatically splitting files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 secure, efficient, and effective file handling.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Automatically 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a 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watermark and rename </a:t>
            </a:r>
            <a:b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as part of the workflow.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881" y="881536"/>
            <a:ext cx="3481989" cy="5599215"/>
          </a:xfrm>
          <a:prstGeom prst="rect">
            <a:avLst/>
          </a:prstGeom>
        </p:spPr>
      </p:pic>
      <p:pic>
        <p:nvPicPr>
          <p:cNvPr id="9" name="Picture 2" descr="D:\Dispatcher\Phoenix\Logos\km_dispatcher_phoeni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837" y="1808669"/>
            <a:ext cx="2225774" cy="55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60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437" y="2188837"/>
            <a:ext cx="3564000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Resources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02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837" y="682751"/>
            <a:ext cx="5727974" cy="511784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1"/>
                </a:solidFill>
                <a:cs typeface="Arial" panose="020B0604020202020204" pitchFamily="34" charset="0"/>
              </a:rPr>
              <a:t>Demo Licenses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Fully-functional 30-day demo licenses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NFR licenses for KM sales/support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  <a:p>
            <a:pPr marL="173038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Legal Brochure</a:t>
            </a:r>
          </a:p>
          <a:p>
            <a:pPr marL="173038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Videos </a:t>
            </a:r>
          </a:p>
          <a:p>
            <a:pPr marL="173038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0" indent="0" defTabSz="536372" fontAlgn="auto">
              <a:spcBef>
                <a:spcPts val="0"/>
              </a:spcBef>
              <a:spcAft>
                <a:spcPts val="0"/>
              </a:spcAft>
              <a:buNone/>
            </a:pPr>
            <a:endParaRPr kumimoji="0" lang="en-US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0" indent="0" defTabSz="536372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Workflows </a:t>
            </a:r>
          </a:p>
          <a:p>
            <a:pPr marL="173038" lvl="1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600" dirty="0">
                <a:solidFill>
                  <a:prstClr val="black"/>
                </a:solidFill>
                <a:ea typeface="+mn-ea"/>
              </a:rPr>
              <a:t>Route to Microsoft SharePoint</a:t>
            </a:r>
          </a:p>
          <a:p>
            <a:pPr marL="173038" lvl="1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600" dirty="0">
                <a:solidFill>
                  <a:prstClr val="black"/>
                </a:solidFill>
                <a:ea typeface="+mn-ea"/>
              </a:rPr>
              <a:t>Redact and Highlight</a:t>
            </a:r>
          </a:p>
          <a:p>
            <a:pPr marL="173038" lvl="1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600" dirty="0">
                <a:solidFill>
                  <a:prstClr val="black"/>
                </a:solidFill>
                <a:ea typeface="+mn-ea"/>
              </a:rPr>
              <a:t>Annotation</a:t>
            </a:r>
          </a:p>
          <a:p>
            <a:pPr marL="173038" lvl="1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600" dirty="0">
                <a:solidFill>
                  <a:prstClr val="black"/>
                </a:solidFill>
                <a:ea typeface="+mn-ea"/>
              </a:rPr>
              <a:t>Watermark Blowback</a:t>
            </a:r>
          </a:p>
          <a:p>
            <a:pPr marL="173038" lvl="1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600" dirty="0">
                <a:solidFill>
                  <a:prstClr val="black"/>
                </a:solidFill>
                <a:ea typeface="+mn-ea"/>
              </a:rPr>
              <a:t>Bates Stamp with Client Info</a:t>
            </a:r>
          </a:p>
          <a:p>
            <a:pPr marL="173038" lvl="1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600" dirty="0">
                <a:solidFill>
                  <a:prstClr val="black"/>
                </a:solidFill>
                <a:ea typeface="+mn-ea"/>
              </a:rPr>
              <a:t>Bates Stamp Based On Case</a:t>
            </a:r>
          </a:p>
          <a:p>
            <a:pPr marL="173038" lvl="1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600" dirty="0">
                <a:solidFill>
                  <a:prstClr val="black"/>
                </a:solidFill>
                <a:ea typeface="+mn-ea"/>
              </a:rPr>
              <a:t>Bates Stamp at MFP</a:t>
            </a:r>
          </a:p>
          <a:p>
            <a:pPr marL="173038" lvl="1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600" dirty="0">
                <a:solidFill>
                  <a:prstClr val="black"/>
                </a:solidFill>
                <a:ea typeface="+mn-ea"/>
              </a:rPr>
              <a:t>Bates Stamp and Highlight</a:t>
            </a:r>
          </a:p>
          <a:p>
            <a:pPr marL="173038" lvl="1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600" dirty="0">
                <a:solidFill>
                  <a:prstClr val="black"/>
                </a:solidFill>
                <a:ea typeface="+mn-ea"/>
              </a:rPr>
              <a:t>Bates Stamp and Redact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89" y="97331"/>
            <a:ext cx="8108215" cy="695624"/>
          </a:xfrm>
        </p:spPr>
        <p:txBody>
          <a:bodyPr>
            <a:normAutofit fontScale="90000"/>
          </a:bodyPr>
          <a:lstStyle/>
          <a:p>
            <a:r>
              <a:rPr lang="en-US" sz="3300" dirty="0">
                <a:latin typeface="+mn-lt"/>
              </a:rPr>
              <a:t>What’s Available for You </a:t>
            </a:r>
            <a:br>
              <a:rPr lang="en-US" sz="3300" dirty="0">
                <a:latin typeface="+mn-lt"/>
              </a:rPr>
            </a:br>
            <a:endParaRPr lang="en-US" sz="3300" b="0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42883F-7F27-4FCE-B329-A9EF3C83F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56" y="951591"/>
            <a:ext cx="4300843" cy="2956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E91C89-A797-4E51-8969-2DD2CB664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02" y="2092076"/>
            <a:ext cx="4180114" cy="2860868"/>
          </a:xfrm>
          <a:prstGeom prst="rect">
            <a:avLst/>
          </a:prstGeom>
        </p:spPr>
      </p:pic>
      <p:pic>
        <p:nvPicPr>
          <p:cNvPr id="7" name="Picture 2" descr="D:\Dispatcher\Phoenix\Presentations\Legal\DP-Legal-4-pgr_11_13_14_ALT-CBMHZMW-1.png">
            <a:extLst>
              <a:ext uri="{FF2B5EF4-FFF2-40B4-BE49-F238E27FC236}">
                <a16:creationId xmlns:a16="http://schemas.microsoft.com/office/drawing/2014/main" id="{1672AD77-5EA0-461F-9518-6BFDDB39B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114">
            <a:off x="9116042" y="3382308"/>
            <a:ext cx="1609724" cy="2515808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76D6CB-B063-4DAF-8F46-0667079566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3522">
            <a:off x="7704175" y="3350952"/>
            <a:ext cx="1683131" cy="2665526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51802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90268"/>
            <a:ext cx="4714875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088915"/>
            <a:ext cx="4714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sec@kmbs.konicaminolta.us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006" y="1723967"/>
            <a:ext cx="3580544" cy="88779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2997" y="3513031"/>
            <a:ext cx="808879" cy="80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78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1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8B2C6-6971-4233-862E-C9196BC31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F0B70E-C320-4822-A9B2-45B00F1FE3A7}"/>
              </a:ext>
            </a:extLst>
          </p:cNvPr>
          <p:cNvSpPr/>
          <p:nvPr/>
        </p:nvSpPr>
        <p:spPr>
          <a:xfrm>
            <a:off x="41589" y="5385930"/>
            <a:ext cx="8270389" cy="10974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 defTabSz="536372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highlight>
                <a:srgbClr val="2F507D"/>
              </a:highlight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B0AC427-56F7-4B72-8126-2FCA6E9C2454}"/>
              </a:ext>
            </a:extLst>
          </p:cNvPr>
          <p:cNvSpPr txBox="1">
            <a:spLocks/>
          </p:cNvSpPr>
          <p:nvPr/>
        </p:nvSpPr>
        <p:spPr>
          <a:xfrm>
            <a:off x="561340" y="346857"/>
            <a:ext cx="10195846" cy="7413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none" baseline="0">
                <a:solidFill>
                  <a:schemeClr val="accent1"/>
                </a:solidFill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defRPr>
            </a:lvl1pPr>
          </a:lstStyle>
          <a:p>
            <a:r>
              <a:rPr lang="en-US" sz="2800" dirty="0">
                <a:latin typeface="+mn-lt"/>
              </a:rPr>
              <a:t>Benefits of an Automated Document Workflow Solution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5835EB59-7A8A-4578-8E0A-3F8E8BE2A622}"/>
              </a:ext>
            </a:extLst>
          </p:cNvPr>
          <p:cNvSpPr txBox="1">
            <a:spLocks/>
          </p:cNvSpPr>
          <p:nvPr/>
        </p:nvSpPr>
        <p:spPr>
          <a:xfrm>
            <a:off x="1135062" y="907075"/>
            <a:ext cx="8602062" cy="40179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indent="-288000" algn="l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216004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39" indent="-201139">
              <a:buFont typeface="Arial" panose="020B0604020202020204" pitchFamily="34" charset="0"/>
              <a:buChar char="•"/>
            </a:pPr>
            <a:r>
              <a:rPr lang="en-US" sz="2000" b="1" dirty="0"/>
              <a:t>Secures and Protects Sensitive Information</a:t>
            </a:r>
          </a:p>
          <a:p>
            <a:pPr marL="737511" lvl="1" indent="-201139">
              <a:buFont typeface="Arial" panose="020B0604020202020204" pitchFamily="34" charset="0"/>
              <a:buChar char="•"/>
            </a:pPr>
            <a:r>
              <a:rPr lang="en-US" sz="1600" dirty="0"/>
              <a:t>A client’s sensitive, confidential, and private information is easily protected. Options like encryption, authentication, and password protection allows law firms to send/receive information safely and securely.</a:t>
            </a:r>
            <a:endParaRPr lang="en-US" sz="2000" dirty="0"/>
          </a:p>
          <a:p>
            <a:pPr marL="201139" indent="-201139">
              <a:buFont typeface="Arial" panose="020B0604020202020204" pitchFamily="34" charset="0"/>
              <a:buChar char="•"/>
            </a:pPr>
            <a:r>
              <a:rPr lang="en-US" sz="2000" b="1" dirty="0"/>
              <a:t>Reduces Costs</a:t>
            </a:r>
          </a:p>
          <a:p>
            <a:pPr marL="737511" lvl="1" indent="-201139">
              <a:buFont typeface="Arial" panose="020B0604020202020204" pitchFamily="34" charset="0"/>
              <a:buChar char="•"/>
            </a:pPr>
            <a:r>
              <a:rPr lang="en-US" sz="1600" dirty="0"/>
              <a:t>Eliminates need to outsource document processing tasks, frees up legal staff to perform other tasks. </a:t>
            </a:r>
            <a:endParaRPr lang="en-US" sz="2000" dirty="0"/>
          </a:p>
          <a:p>
            <a:pPr marL="201139" indent="-201139">
              <a:buFont typeface="Arial" panose="020B0604020202020204" pitchFamily="34" charset="0"/>
              <a:buChar char="•"/>
            </a:pPr>
            <a:r>
              <a:rPr lang="en-US" sz="2000" b="1" dirty="0"/>
              <a:t>Increases Efficiency and Productivity</a:t>
            </a:r>
          </a:p>
          <a:p>
            <a:pPr marL="737511" lvl="1" indent="-201139">
              <a:buFont typeface="Arial" panose="020B0604020202020204" pitchFamily="34" charset="0"/>
              <a:buChar char="•"/>
            </a:pPr>
            <a:r>
              <a:rPr lang="en-US" sz="1600" dirty="0"/>
              <a:t>Finding ways to improve efficiency is critical for law firms to survive. Automated workflows allow attorneys to complete more billable tasks and eliminates inefficiencies. </a:t>
            </a:r>
          </a:p>
          <a:p>
            <a:pPr marL="201139" indent="-201139">
              <a:buFont typeface="Arial" panose="020B0604020202020204" pitchFamily="34" charset="0"/>
              <a:buChar char="•"/>
            </a:pPr>
            <a:r>
              <a:rPr lang="en-US" sz="2000" b="1" dirty="0"/>
              <a:t>Improves Customer Service</a:t>
            </a:r>
          </a:p>
          <a:p>
            <a:pPr marL="737511" lvl="1" indent="-201139">
              <a:buFont typeface="Arial" panose="020B0604020202020204" pitchFamily="34" charset="0"/>
              <a:buChar char="•"/>
            </a:pPr>
            <a:r>
              <a:rPr lang="en-US" sz="1600" dirty="0"/>
              <a:t>Lawyers will be able to access information easily to answer any queries related to a client. 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401D56-A077-458C-A7EE-C34E021A77ED}"/>
              </a:ext>
            </a:extLst>
          </p:cNvPr>
          <p:cNvSpPr txBox="1"/>
          <p:nvPr/>
        </p:nvSpPr>
        <p:spPr>
          <a:xfrm>
            <a:off x="655691" y="5461906"/>
            <a:ext cx="7042184" cy="1349174"/>
          </a:xfrm>
          <a:prstGeom prst="rect">
            <a:avLst/>
          </a:prstGeom>
          <a:noFill/>
        </p:spPr>
        <p:txBody>
          <a:bodyPr wrap="square" lIns="107275" tIns="53637" rIns="107275" bIns="53637" rtlCol="0">
            <a:spAutoFit/>
          </a:bodyPr>
          <a:lstStyle/>
          <a:p>
            <a:pPr defTabSz="536372"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>
                <a:solidFill>
                  <a:prstClr val="white"/>
                </a:solidFill>
                <a:latin typeface="Calibri"/>
                <a:ea typeface="+mn-ea"/>
              </a:rPr>
              <a:t>Lawyers must use technology to automate their practices' workflows in order to compete in today's rapidly changing legal marketplace</a:t>
            </a:r>
          </a:p>
          <a:p>
            <a:pPr defTabSz="536372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6704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13712-8C26-4676-9263-A625B4430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67" y="2003731"/>
            <a:ext cx="5595072" cy="411362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209414" y="7009250"/>
            <a:ext cx="4936326" cy="344005"/>
            <a:chOff x="6932380" y="5107472"/>
            <a:chExt cx="5044769" cy="487329"/>
          </a:xfrm>
        </p:grpSpPr>
        <p:sp>
          <p:nvSpPr>
            <p:cNvPr id="6" name="Rectangle 5"/>
            <p:cNvSpPr/>
            <p:nvPr/>
          </p:nvSpPr>
          <p:spPr>
            <a:xfrm>
              <a:off x="6932380" y="5115358"/>
              <a:ext cx="4993501" cy="479443"/>
            </a:xfrm>
            <a:prstGeom prst="rect">
              <a:avLst/>
            </a:prstGeom>
            <a:solidFill>
              <a:srgbClr val="2F5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983648" y="5107472"/>
              <a:ext cx="4993501" cy="479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cs typeface="Arial" pitchFamily="34" charset="0"/>
                </a:rPr>
                <a:t>Dispatcher Phoenix makes creating workflows easy!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D4A2CB-6B25-4C2A-AE62-AFFB99977B21}"/>
              </a:ext>
            </a:extLst>
          </p:cNvPr>
          <p:cNvSpPr txBox="1">
            <a:spLocks/>
          </p:cNvSpPr>
          <p:nvPr/>
        </p:nvSpPr>
        <p:spPr>
          <a:xfrm>
            <a:off x="1514467" y="885227"/>
            <a:ext cx="8314002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000" indent="-18000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indent="-288000" algn="l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216004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Konica Minolta’s Dispatcher Phoenix, law firms and legal organizations can: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their document workflow &amp;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efficiencies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Minimize the need for human intervention in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redundant business processes</a:t>
            </a:r>
          </a:p>
          <a:p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 productivity &amp; reduce administrative costs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greater process visibility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identify potential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bottlenecks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209933908"/>
              </p:ext>
            </p:extLst>
          </p:nvPr>
        </p:nvGraphicFramePr>
        <p:xfrm>
          <a:off x="938151" y="4420590"/>
          <a:ext cx="9844644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487" y="247184"/>
            <a:ext cx="9721963" cy="695624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Drive Change with Dispatcher Phoenix’s Legal Solution</a:t>
            </a:r>
          </a:p>
        </p:txBody>
      </p:sp>
    </p:spTree>
    <p:extLst>
      <p:ext uri="{BB962C8B-B14F-4D97-AF65-F5344CB8AC3E}">
        <p14:creationId xmlns:p14="http://schemas.microsoft.com/office/powerpoint/2010/main" val="2055717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9" r="4162"/>
          <a:stretch/>
        </p:blipFill>
        <p:spPr>
          <a:xfrm>
            <a:off x="5400675" y="0"/>
            <a:ext cx="6119813" cy="6483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85" y="680986"/>
            <a:ext cx="4734296" cy="1547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cs typeface="Lucida Sans Unicode" panose="020B0602030504020204" pitchFamily="34" charset="0"/>
              </a:rPr>
              <a:t>Konica Minolta-developed, award-winning automation solution designed to:</a:t>
            </a:r>
            <a:br>
              <a:rPr lang="en-US" sz="2000" dirty="0">
                <a:cs typeface="Lucida Sans Unicode" panose="020B0602030504020204" pitchFamily="34" charset="0"/>
              </a:rPr>
            </a:br>
            <a:endParaRPr lang="en-US" sz="2000" dirty="0">
              <a:cs typeface="Lucida Sans Unicode" panose="020B0602030504020204" pitchFamily="34" charset="0"/>
            </a:endParaRPr>
          </a:p>
          <a:p>
            <a:r>
              <a:rPr lang="en-US" sz="2000" dirty="0">
                <a:cs typeface="Lucida Sans Unicode" panose="020B0602030504020204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Optimize business processes</a:t>
            </a:r>
            <a:endParaRPr lang="en-US" sz="2000" dirty="0">
              <a:solidFill>
                <a:srgbClr val="0070C0"/>
              </a:solidFill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Reduce costs</a:t>
            </a:r>
            <a:endParaRPr lang="en-US" sz="2000" dirty="0">
              <a:solidFill>
                <a:srgbClr val="0070C0"/>
              </a:solidFill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Increase productivity</a:t>
            </a:r>
            <a:r>
              <a:rPr lang="en-US" sz="2000" b="1" dirty="0">
                <a:cs typeface="Lucida Sans Unicode" panose="020B0602030504020204" pitchFamily="34" charset="0"/>
              </a:rPr>
              <a:t> </a:t>
            </a:r>
          </a:p>
          <a:p>
            <a:r>
              <a:rPr lang="en-US" sz="2000" b="1" dirty="0">
                <a:cs typeface="Lucida Sans Unicode" panose="020B0602030504020204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Drive collaboration</a:t>
            </a:r>
            <a:endParaRPr lang="en-US" sz="2000" b="1" dirty="0"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Promote growth and innovation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Dispatcher</a:t>
            </a:r>
            <a:r>
              <a:rPr lang="en-US" sz="2900" dirty="0">
                <a:latin typeface="+mj-lt"/>
              </a:rPr>
              <a:t> </a:t>
            </a:r>
            <a:r>
              <a:rPr lang="en-US" sz="2900" b="0" dirty="0">
                <a:latin typeface="+mj-lt"/>
              </a:rPr>
              <a:t>Phoenix is…</a:t>
            </a:r>
            <a:endParaRPr lang="en-US" sz="4000" b="0" dirty="0"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53550" y="263337"/>
            <a:ext cx="4014061" cy="137545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5907" y="743639"/>
            <a:ext cx="32661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Received the 2021 ‘ASTORS’ Homeland Security Platinum Award for Best Imaging Technology 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247B4817-C630-4A40-BAB4-6A57D60ED109}"/>
              </a:ext>
            </a:extLst>
          </p:cNvPr>
          <p:cNvSpPr/>
          <p:nvPr/>
        </p:nvSpPr>
        <p:spPr>
          <a:xfrm>
            <a:off x="590317" y="4680879"/>
            <a:ext cx="4014061" cy="151780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8FCED8-44DA-46AF-AD9B-3C519ACB3FE2}"/>
              </a:ext>
            </a:extLst>
          </p:cNvPr>
          <p:cNvSpPr/>
          <p:nvPr/>
        </p:nvSpPr>
        <p:spPr>
          <a:xfrm>
            <a:off x="1696873" y="5024284"/>
            <a:ext cx="2907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Selected as BLI’s 2022 Pick for Outstanding Workflow Automation Platform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4F3CF3-DD39-4E06-8F00-B599633AF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00" y="4883245"/>
            <a:ext cx="10858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8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742" y="1294659"/>
            <a:ext cx="11535012" cy="3839316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39866" y="779283"/>
            <a:ext cx="2831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Selected as BLI’s 2020 Pick for Outstanding Workflow Automation Platform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68" y="1148615"/>
            <a:ext cx="4959424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"/>
          <p:cNvSpPr txBox="1"/>
          <p:nvPr/>
        </p:nvSpPr>
        <p:spPr>
          <a:xfrm>
            <a:off x="5101245" y="4375139"/>
            <a:ext cx="3962400" cy="170816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</a:rPr>
              <a:t>Easy-to-use features include: 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Graphical icons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Drag-and-drop functionality 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Drawing tools 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Easy to follow validation messages</a:t>
            </a:r>
            <a:endParaRPr kumimoji="1"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+mj-lt"/>
              </a:rPr>
              <a:t>Easily Create and Manage Workflows</a:t>
            </a:r>
            <a:endParaRPr lang="en-US" sz="4900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3887" y="1847278"/>
            <a:ext cx="4881087" cy="24468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Font typeface="Arial" panose="020B0604020202020204" pitchFamily="34" charset="0"/>
              <a:buChar char="‒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Dispatcher Phoenix’s intuitive Workflow Builder Tool is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market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‒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Allows for advanced, customized workflows to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easily created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suit the specific needs of your customer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562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742" y="1483222"/>
            <a:ext cx="11535012" cy="3412628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849" y="1665994"/>
            <a:ext cx="4094776" cy="1429632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en-US" sz="2000" dirty="0">
                <a:cs typeface="Lucida Sans Unicode" panose="020B0602030504020204" pitchFamily="34" charset="0"/>
              </a:rPr>
              <a:t>Displays files being </a:t>
            </a:r>
            <a:r>
              <a:rPr lang="en-US" sz="20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processed</a:t>
            </a:r>
            <a:r>
              <a:rPr lang="en-US" sz="2000" dirty="0">
                <a:cs typeface="Lucida Sans Unicode" panose="020B0602030504020204" pitchFamily="34" charset="0"/>
              </a:rPr>
              <a:t> through running workflows</a:t>
            </a:r>
            <a:br>
              <a:rPr lang="en-US" sz="2000" dirty="0">
                <a:cs typeface="Lucida Sans Unicode" panose="020B0602030504020204" pitchFamily="34" charset="0"/>
              </a:rPr>
            </a:br>
            <a:endParaRPr lang="en-US" sz="2000" dirty="0">
              <a:cs typeface="Lucida Sans Unicode" panose="020B0602030504020204" pitchFamily="34" charset="0"/>
            </a:endParaRPr>
          </a:p>
          <a:p>
            <a:pPr>
              <a:buClrTx/>
            </a:pPr>
            <a:r>
              <a:rPr lang="en-US" sz="2000" dirty="0">
                <a:cs typeface="Lucida Sans Unicode" panose="020B0602030504020204" pitchFamily="34" charset="0"/>
              </a:rPr>
              <a:t>Makes it easy to identify </a:t>
            </a:r>
            <a:r>
              <a:rPr lang="en-US" sz="20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bottlenecks</a:t>
            </a:r>
            <a:br>
              <a:rPr lang="en-US" sz="2000" dirty="0">
                <a:cs typeface="Lucida Sans Unicode" panose="020B0602030504020204" pitchFamily="34" charset="0"/>
              </a:rPr>
            </a:br>
            <a:endParaRPr lang="en-US" sz="2000" dirty="0">
              <a:cs typeface="Lucida Sans Unicode" panose="020B0602030504020204" pitchFamily="34" charset="0"/>
            </a:endParaRPr>
          </a:p>
          <a:p>
            <a:pPr>
              <a:buClrTx/>
            </a:pPr>
            <a:r>
              <a:rPr lang="en-US" sz="2000" dirty="0">
                <a:cs typeface="Lucida Sans Unicode" panose="020B0602030504020204" pitchFamily="34" charset="0"/>
              </a:rPr>
              <a:t>Ensure that inputs, processes and outputs are </a:t>
            </a:r>
            <a:r>
              <a:rPr lang="en-US" sz="20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optimized </a:t>
            </a:r>
          </a:p>
          <a:p>
            <a:pPr marL="0" indent="0">
              <a:buClrTx/>
              <a:buNone/>
            </a:pPr>
            <a:endParaRPr lang="en-US" sz="2000" b="1" dirty="0">
              <a:cs typeface="Lucida Sans Unicode" panose="020B0602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+mj-lt"/>
              </a:rPr>
              <a:t>Optimize Workflows with </a:t>
            </a:r>
            <a:r>
              <a:rPr lang="en-US" sz="3600" dirty="0">
                <a:latin typeface="+mj-lt"/>
              </a:rPr>
              <a:t>LiveFlo</a:t>
            </a:r>
            <a:endParaRPr lang="en-US" sz="4900" dirty="0"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6567488" y="2851150"/>
            <a:ext cx="3352800" cy="333375"/>
          </a:xfrm>
          <a:prstGeom prst="rightArrow">
            <a:avLst>
              <a:gd name="adj1" fmla="val 27143"/>
              <a:gd name="adj2" fmla="val 98571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88" y="2574925"/>
            <a:ext cx="1200150" cy="1200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88" y="2708275"/>
            <a:ext cx="952500" cy="952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396" y="2670175"/>
            <a:ext cx="1016092" cy="812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513" y="2670174"/>
            <a:ext cx="812985" cy="8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4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42" y="1371599"/>
            <a:ext cx="11535012" cy="4299857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+mj-lt"/>
              </a:rPr>
              <a:t>Schedule Workflows</a:t>
            </a:r>
            <a:br>
              <a:rPr lang="en-US" sz="2900" dirty="0">
                <a:latin typeface="+mj-lt"/>
              </a:rPr>
            </a:br>
            <a:r>
              <a:rPr lang="en-US" sz="2900" dirty="0">
                <a:latin typeface="+mj-lt"/>
              </a:rPr>
              <a:t>to run when you need them!</a:t>
            </a:r>
            <a:endParaRPr lang="en-US" sz="49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7109" y="1564064"/>
            <a:ext cx="4114800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‒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Specify a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of the week or time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day along with a frequency to ensure workflows complete your automation needs when it’s most convenient for the team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Save valuable time and resources by scheduling high-volume,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processing workflows after business hours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Schedule workflows to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as a service </a:t>
            </a:r>
            <a:r>
              <a:rPr lang="en-US" dirty="0"/>
              <a:t>continually while the PC is on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37" y="1465656"/>
            <a:ext cx="4282870" cy="406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82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/>
          <a:stretch/>
        </p:blipFill>
        <p:spPr>
          <a:xfrm>
            <a:off x="154379" y="0"/>
            <a:ext cx="11366109" cy="6483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676" y="1048642"/>
            <a:ext cx="6371142" cy="700437"/>
          </a:xfrm>
        </p:spPr>
        <p:txBody>
          <a:bodyPr>
            <a:noAutofit/>
          </a:bodyPr>
          <a:lstStyle/>
          <a:p>
            <a:pPr marL="0" lvl="1" indent="0">
              <a:spcAft>
                <a:spcPts val="1200"/>
              </a:spcAft>
              <a:buNone/>
              <a:defRPr/>
            </a:pPr>
            <a:r>
              <a:rPr lang="en-US" sz="1800" dirty="0">
                <a:cs typeface="Arial" panose="020B0604020202020204" pitchFamily="34" charset="0"/>
              </a:rPr>
              <a:t>Automatically collect documents from a variety of ways for advanced processing, routing, printing, or storing, including: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71" y="203165"/>
            <a:ext cx="7056072" cy="695624"/>
          </a:xfrm>
        </p:spPr>
        <p:txBody>
          <a:bodyPr>
            <a:normAutofit/>
          </a:bodyPr>
          <a:lstStyle/>
          <a:p>
            <a:r>
              <a:rPr lang="en-US" sz="3100" dirty="0">
                <a:latin typeface="+mj-lt"/>
              </a:rPr>
              <a:t>Advanced Capture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05354" y="1751061"/>
            <a:ext cx="2584904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MFP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Watched Folder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Email Inbox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Mobile Device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Workstation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7786" y="1751061"/>
            <a:ext cx="2791732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Web Capture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FTP Server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Dropbox Folder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LPR Print Queue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Etc. </a:t>
            </a:r>
          </a:p>
        </p:txBody>
      </p:sp>
      <p:pic>
        <p:nvPicPr>
          <p:cNvPr id="2051" name="Picture 3" descr="D:\Dispatcher\Phoenix\Presentations\6.13\email-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65" y="3102429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ispatcher\Phoenix\Presentations\6.14\dropbox-no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5" y="3087927"/>
            <a:ext cx="527982" cy="5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Dispatcher\Phoenix\Presentations\6.14\lpr-inpu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6" y="3679970"/>
            <a:ext cx="527982" cy="5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Dispatcher\Phoenix\Presentations\6.11 Sneak Peek\ftp-i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63" y="2498682"/>
            <a:ext cx="512210" cy="51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Dispatcher\Phoenix\Presentations\6.17\web-capture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6" y="1907747"/>
            <a:ext cx="564802" cy="56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Dispatcher\Phoenix\Presentations\dp-mobil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65" y="3712628"/>
            <a:ext cx="471827" cy="47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Dispatcher\Phoenix\Presentations\workstati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17" y="4313435"/>
            <a:ext cx="465975" cy="46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614" y="2505298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614" y="1885094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029407" y="4340439"/>
            <a:ext cx="411966" cy="411966"/>
            <a:chOff x="3889573" y="4340439"/>
            <a:chExt cx="411966" cy="411966"/>
          </a:xfrm>
        </p:grpSpPr>
        <p:sp>
          <p:nvSpPr>
            <p:cNvPr id="8" name="Oval 7"/>
            <p:cNvSpPr/>
            <p:nvPr/>
          </p:nvSpPr>
          <p:spPr>
            <a:xfrm>
              <a:off x="3889573" y="4340439"/>
              <a:ext cx="411966" cy="4119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8" name="Picture 10" descr="D:\Dispatcher\Phoenix\SDC\Sales Training\ok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9573" y="4340439"/>
              <a:ext cx="411966" cy="411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9255522"/>
      </p:ext>
    </p:extLst>
  </p:cSld>
  <p:clrMapOvr>
    <a:masterClrMapping/>
  </p:clrMapOvr>
</p:sld>
</file>

<file path=ppt/theme/theme1.xml><?xml version="1.0" encoding="utf-8"?>
<a:theme xmlns:a="http://schemas.openxmlformats.org/drawingml/2006/main" name="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2.xml><?xml version="1.0" encoding="utf-8"?>
<a:theme xmlns:a="http://schemas.openxmlformats.org/drawingml/2006/main" name="1_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3.xml><?xml version="1.0" encoding="utf-8"?>
<a:theme xmlns:a="http://schemas.openxmlformats.org/drawingml/2006/main" name="2_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theme-amends-bt-framework_cd3</Template>
  <TotalTime>7474</TotalTime>
  <Words>1652</Words>
  <Application>Microsoft Office PowerPoint</Application>
  <PresentationFormat>Custom</PresentationFormat>
  <Paragraphs>277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Wingdings</vt:lpstr>
      <vt:lpstr>Calibri</vt:lpstr>
      <vt:lpstr>Courier New</vt:lpstr>
      <vt:lpstr>Lucida Sans Unicode</vt:lpstr>
      <vt:lpstr>Source Sans Pro</vt:lpstr>
      <vt:lpstr>BT-Brand-Theme_ver1</vt:lpstr>
      <vt:lpstr>1_BT-Brand-Theme_ver1</vt:lpstr>
      <vt:lpstr>2_BT-Brand-Theme_ver1</vt:lpstr>
      <vt:lpstr>PowerPoint Presentation</vt:lpstr>
      <vt:lpstr>Are Inefficient Workflows Impacting Your Legal Business?</vt:lpstr>
      <vt:lpstr>PowerPoint Presentation</vt:lpstr>
      <vt:lpstr>Drive Change with Dispatcher Phoenix’s Legal Solution</vt:lpstr>
      <vt:lpstr>Dispatcher Phoenix is…</vt:lpstr>
      <vt:lpstr>Easily Create and Manage Workflows</vt:lpstr>
      <vt:lpstr>Optimize Workflows with LiveFlo</vt:lpstr>
      <vt:lpstr>Schedule Workflows to run when you need them!</vt:lpstr>
      <vt:lpstr>Advanced Capture</vt:lpstr>
      <vt:lpstr>Automated Document Processes  </vt:lpstr>
      <vt:lpstr>Store Documents In A Single Step</vt:lpstr>
      <vt:lpstr>Sharing Documents to Drive Collaboration </vt:lpstr>
      <vt:lpstr>Powerful Scalability</vt:lpstr>
      <vt:lpstr>Legal-Specific Use Cases</vt:lpstr>
      <vt:lpstr>Improved Scanning at the MFP</vt:lpstr>
      <vt:lpstr>Increased Efficiencies with Advanced Bates Stamping</vt:lpstr>
      <vt:lpstr>Advanced Bates Stamping Example</vt:lpstr>
      <vt:lpstr>Time Saved with Automatic Highlight &amp; Redaction </vt:lpstr>
      <vt:lpstr>Quick Discovery with PDF Conversion</vt:lpstr>
      <vt:lpstr>Batch Scan Solution for Records and Case Files </vt:lpstr>
      <vt:lpstr>PowerPoint Presentation</vt:lpstr>
      <vt:lpstr>PowerPoint Presentation</vt:lpstr>
      <vt:lpstr>Additional Automation to Streamline Workflows</vt:lpstr>
      <vt:lpstr>Resources</vt:lpstr>
      <vt:lpstr>What’s Available for You  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TOMOKO KUWABARA</dc:creator>
  <cp:lastModifiedBy>Hayley Haspeslagh</cp:lastModifiedBy>
  <cp:revision>498</cp:revision>
  <cp:lastPrinted>2019-09-23T20:21:32Z</cp:lastPrinted>
  <dcterms:created xsi:type="dcterms:W3CDTF">2019-04-22T06:37:34Z</dcterms:created>
  <dcterms:modified xsi:type="dcterms:W3CDTF">2022-01-07T16:05:55Z</dcterms:modified>
</cp:coreProperties>
</file>