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7" r:id="rId3"/>
    <p:sldId id="380" r:id="rId4"/>
    <p:sldId id="381" r:id="rId5"/>
    <p:sldId id="368" r:id="rId6"/>
    <p:sldId id="359" r:id="rId7"/>
    <p:sldId id="370" r:id="rId8"/>
    <p:sldId id="374" r:id="rId9"/>
    <p:sldId id="382" r:id="rId10"/>
    <p:sldId id="383" r:id="rId11"/>
    <p:sldId id="384" r:id="rId12"/>
    <p:sldId id="385" r:id="rId13"/>
    <p:sldId id="362" r:id="rId14"/>
    <p:sldId id="372" r:id="rId15"/>
    <p:sldId id="378" r:id="rId16"/>
    <p:sldId id="376" r:id="rId17"/>
    <p:sldId id="37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0E6C"/>
    <a:srgbClr val="644C80"/>
    <a:srgbClr val="785B9B"/>
    <a:srgbClr val="2D223A"/>
    <a:srgbClr val="979797"/>
    <a:srgbClr val="FFFFFF"/>
    <a:srgbClr val="32246A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782" autoAdjust="0"/>
  </p:normalViewPr>
  <p:slideViewPr>
    <p:cSldViewPr snapToGrid="0">
      <p:cViewPr varScale="1">
        <p:scale>
          <a:sx n="112" d="100"/>
          <a:sy n="112" d="100"/>
        </p:scale>
        <p:origin x="-84" y="-216"/>
      </p:cViewPr>
      <p:guideLst>
        <p:guide orient="horz" pos="210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D7501C4D-4AF2-452E-9522-0767040E375C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40E505D0-B0CC-4A90-B854-A92431D38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7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505D0-B0CC-4A90-B854-A92431D38D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90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505D0-B0CC-4A90-B854-A92431D38D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505D0-B0CC-4A90-B854-A92431D38D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77A2-F9D2-482C-9251-C6A11CBAA645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288D-C1FC-4144-9954-046025956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497D-CC4C-4130-AB1B-AECA69D6E3D5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F5D5-DA91-41BB-81BA-80A25CF2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2CE6-4797-4816-B7AB-F1CB3DA1C67A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3141-9967-45CF-A575-116E8F2A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16363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4435-7E1F-4E91-9830-FF9A5C26B68A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5FE6-085D-40CE-8E24-1312BF7F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16363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4435-7E1F-4E91-9830-FF9A5C26B68A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5FE6-085D-40CE-8E24-1312BF7F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09600"/>
            <a:ext cx="685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Dispatcher Phoenix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Foundations</a:t>
            </a:r>
            <a:endParaRPr lang="en-US" sz="2400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60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B787-8652-4B1B-BB71-256CDC4C7FA0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32D6-27E4-4835-A243-C1A0B270A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EDF21-3F01-47FB-9912-F56458B307FF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9CB2-19A4-43C0-AAEC-A446F0922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D8F1-8DF2-4B82-8A18-C1A2EED5C63D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748D-2277-4CCD-908E-486A221D5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935C-2E8B-462C-984C-EB9957C4362B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580-7803-4B6B-867A-8B61380B2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08A1-9459-4911-8B3C-8EECD4C03719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BDED-B226-4D0D-AFBC-297476AF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CBED-BE4A-4551-8C07-3DF19A3DE214}" type="datetimeFigureOut">
              <a:rPr lang="en-US"/>
              <a:pPr>
                <a:defRPr/>
              </a:pPr>
              <a:t>7/13/2012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CBCA-6DE4-45CA-9859-B91655D1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90625"/>
            <a:ext cx="9144000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0"/>
            <a:ext cx="1524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9575"/>
            <a:ext cx="9144000" cy="80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67" y="601786"/>
            <a:ext cx="652706" cy="462456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612E7-8DB6-4F30-968D-0E0EE944599D}" type="datetimeFigureOut">
              <a:rPr lang="en-US"/>
              <a:pPr>
                <a:defRPr/>
              </a:pPr>
              <a:t>7/13/2012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F16643-8C8C-47BE-AA92-04C9949E2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0" descr="counton_orange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631780"/>
            <a:ext cx="2286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eclogo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533400" y="6477000"/>
            <a:ext cx="446266" cy="223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199" y="71918"/>
            <a:ext cx="1724021" cy="232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057"/>
          <a:stretch/>
        </p:blipFill>
        <p:spPr>
          <a:xfrm>
            <a:off x="497071" y="589552"/>
            <a:ext cx="2035770" cy="48250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577999" y="-371607"/>
            <a:ext cx="1255472" cy="307777"/>
            <a:chOff x="3938067" y="800643"/>
            <a:chExt cx="1255472" cy="307777"/>
          </a:xfrm>
        </p:grpSpPr>
        <p:sp>
          <p:nvSpPr>
            <p:cNvPr id="7" name="Rectangle 6"/>
            <p:cNvSpPr/>
            <p:nvPr userDrawn="1"/>
          </p:nvSpPr>
          <p:spPr>
            <a:xfrm>
              <a:off x="3976487" y="855188"/>
              <a:ext cx="1191025" cy="216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938067" y="800643"/>
              <a:ext cx="12554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4">
                      <a:lumMod val="50000"/>
                    </a:schemeClr>
                  </a:solidFill>
                  <a:latin typeface="Helvetica" pitchFamily="34" charset="0"/>
                </a:rPr>
                <a:t>Foundations</a:t>
              </a:r>
              <a:endParaRPr lang="en-US" sz="1400" b="1" i="1" dirty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</a:endParaRPr>
            </a:p>
          </p:txBody>
        </p:sp>
      </p:grpSp>
      <p:cxnSp>
        <p:nvCxnSpPr>
          <p:cNvPr id="17" name="Straight Connector 16"/>
          <p:cNvCxnSpPr/>
          <p:nvPr userDrawn="1"/>
        </p:nvCxnSpPr>
        <p:spPr>
          <a:xfrm flipH="1">
            <a:off x="1150443" y="-107878"/>
            <a:ext cx="15850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166073" y="1025167"/>
            <a:ext cx="26040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66754" y="830804"/>
            <a:ext cx="0" cy="194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2532841" y="758619"/>
            <a:ext cx="1255472" cy="307777"/>
            <a:chOff x="5684615" y="-239155"/>
            <a:chExt cx="1255472" cy="307777"/>
          </a:xfrm>
        </p:grpSpPr>
        <p:sp>
          <p:nvSpPr>
            <p:cNvPr id="24" name="Rectangle 23"/>
            <p:cNvSpPr/>
            <p:nvPr userDrawn="1"/>
          </p:nvSpPr>
          <p:spPr>
            <a:xfrm>
              <a:off x="5721600" y="-193701"/>
              <a:ext cx="1191025" cy="216868"/>
            </a:xfrm>
            <a:prstGeom prst="rect">
              <a:avLst/>
            </a:prstGeom>
            <a:solidFill>
              <a:srgbClr val="644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684615" y="-239155"/>
              <a:ext cx="12554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/>
                  </a:solidFill>
                  <a:latin typeface="Helvetica" pitchFamily="34" charset="0"/>
                </a:rPr>
                <a:t>Foundations</a:t>
              </a:r>
              <a:endParaRPr lang="en-US" sz="1400" b="1" i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 flipH="1">
            <a:off x="4257059" y="-168843"/>
            <a:ext cx="15850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3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sec.kmbs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sec.kmbs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43200"/>
            <a:ext cx="9172575" cy="809625"/>
          </a:xfrm>
          <a:prstGeom prst="rect">
            <a:avLst/>
          </a:prstGeom>
        </p:spPr>
      </p:pic>
      <p:pic>
        <p:nvPicPr>
          <p:cNvPr id="13316" name="Picture 11" descr="sec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91200"/>
            <a:ext cx="10618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konica_minol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5705877"/>
            <a:ext cx="1066800" cy="618723"/>
          </a:xfrm>
          <a:prstGeom prst="rect">
            <a:avLst/>
          </a:prstGeom>
        </p:spPr>
      </p:pic>
      <p:pic>
        <p:nvPicPr>
          <p:cNvPr id="15" name="Picture 14" descr="logo_fnd_2_4_hori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838200"/>
            <a:ext cx="7772400" cy="11779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4114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+mn-lt"/>
              </a:rPr>
              <a:t>Overview </a:t>
            </a:r>
          </a:p>
          <a:p>
            <a:pPr algn="ctr"/>
            <a:r>
              <a:rPr lang="en-US" sz="3200" b="1" dirty="0" smtClean="0">
                <a:latin typeface="+mn-lt"/>
              </a:rPr>
              <a:t>Features &amp; Functions</a:t>
            </a:r>
            <a:endParaRPr lang="en-US" sz="32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6665">
            <a:off x="4635580" y="2335109"/>
            <a:ext cx="4003307" cy="2885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924800" y="6400801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+mn-lt"/>
              </a:rPr>
              <a:t>7/13/12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362200"/>
            <a:ext cx="861060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Fully-configured </a:t>
            </a: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sample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workflow templates </a:t>
            </a:r>
            <a:r>
              <a:rPr lang="en-US" sz="2400" dirty="0" smtClean="0">
                <a:latin typeface="+mn-lt"/>
              </a:rPr>
              <a:t>include:</a:t>
            </a:r>
          </a:p>
          <a:p>
            <a:pPr marL="9144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Description of use case (challenge, solution, benefits)</a:t>
            </a:r>
          </a:p>
          <a:p>
            <a:pPr marL="9144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Sample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input files</a:t>
            </a:r>
            <a:endParaRPr lang="en-US" sz="2400" dirty="0" smtClean="0"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Perfect for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first-time users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Everything You Need To Get Started Quickly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742" y="3590015"/>
            <a:ext cx="2947285" cy="2619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689" y="4683318"/>
            <a:ext cx="37609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61963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Access to </a:t>
            </a: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large online library </a:t>
            </a:r>
            <a:r>
              <a:rPr lang="en-US" sz="2400" dirty="0" smtClean="0">
                <a:latin typeface="+mn-lt"/>
              </a:rPr>
              <a:t>of additional sample workflows to get you started with any task</a:t>
            </a: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2948722">
            <a:off x="5170903" y="3515246"/>
            <a:ext cx="2339517" cy="2254566"/>
          </a:xfrm>
          <a:prstGeom prst="triangle">
            <a:avLst>
              <a:gd name="adj" fmla="val 47072"/>
            </a:avLst>
          </a:prstGeom>
          <a:solidFill>
            <a:schemeClr val="accent4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829" y="4406215"/>
            <a:ext cx="1512206" cy="200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124200" y="5181600"/>
            <a:ext cx="3352800" cy="333375"/>
          </a:xfrm>
          <a:prstGeom prst="rightArrow">
            <a:avLst>
              <a:gd name="adj1" fmla="val 27143"/>
              <a:gd name="adj2" fmla="val 98571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362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Unique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LiveFlo</a:t>
            </a:r>
            <a:r>
              <a:rPr lang="en-US" sz="2400" dirty="0" smtClean="0">
                <a:latin typeface="+mn-lt"/>
              </a:rPr>
              <a:t> technology displays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files being processed </a:t>
            </a:r>
            <a:r>
              <a:rPr lang="en-US" sz="2400" dirty="0" smtClean="0">
                <a:latin typeface="+mn-lt"/>
              </a:rPr>
              <a:t>through running workflows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Makes it easy to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identify</a:t>
            </a:r>
            <a:r>
              <a:rPr lang="en-US" sz="2400" dirty="0" smtClean="0">
                <a:latin typeface="+mn-lt"/>
              </a:rPr>
              <a:t> bottlenecks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Ensure that inputs, processes and outputs are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optimized</a:t>
            </a:r>
            <a:r>
              <a:rPr lang="en-US" sz="2400" dirty="0" smtClean="0">
                <a:latin typeface="+mn-lt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View Running Workflows In Real-Time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905375"/>
            <a:ext cx="1200150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5038725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108" y="5000625"/>
            <a:ext cx="1016092" cy="812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5000624"/>
            <a:ext cx="812985" cy="81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362200"/>
            <a:ext cx="8055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Processed documents can be set to open in the correct application when they arrive at your PC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Example: Dispatcher Phoenix converts scanned documents to Word format and the document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Save Time By Automatically Opening Files At PC</a:t>
            </a:r>
            <a:endParaRPr lang="en-US" sz="2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733800"/>
            <a:ext cx="3543300" cy="236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0125" y="4495800"/>
            <a:ext cx="3457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is automatically opened in Microsoft Word on your PC</a:t>
            </a:r>
          </a:p>
        </p:txBody>
      </p:sp>
      <p:pic>
        <p:nvPicPr>
          <p:cNvPr id="7" name="Picture 10" descr="http://www.mswordhelp.com/wp-content/uploads/2011/04/wor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619" y="4848223"/>
            <a:ext cx="1773381" cy="17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856" y="2287609"/>
            <a:ext cx="4741477" cy="3981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5800" y="19812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Optional add-in modules include: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Parsing tool set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Zonal OCR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Convert to PDF and Office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Barcode Processing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Advanced Routing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Metadata Processing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Redaction/Highlighting</a:t>
            </a:r>
          </a:p>
          <a:p>
            <a:pPr marL="914400" lvl="0" indent="-4572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Much more…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Add Features As Your Needs Change</a:t>
            </a:r>
            <a:endParaRPr lang="en-US" sz="28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4008" y="278937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KDK Code </a:t>
            </a:r>
          </a:p>
          <a:p>
            <a:pPr algn="ctr"/>
            <a:r>
              <a:rPr lang="en-US" sz="800" dirty="0" smtClean="0"/>
              <a:t>Generator</a:t>
            </a:r>
            <a:endParaRPr 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6035562" y="2789370"/>
            <a:ext cx="772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Email Parser</a:t>
            </a:r>
            <a:endParaRPr 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7047736" y="2789370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Barcode </a:t>
            </a:r>
          </a:p>
          <a:p>
            <a:pPr algn="ctr"/>
            <a:r>
              <a:rPr lang="en-US" sz="800" dirty="0" smtClean="0"/>
              <a:t>Processing</a:t>
            </a:r>
            <a:endParaRPr lang="en-US" sz="800" dirty="0"/>
          </a:p>
        </p:txBody>
      </p:sp>
      <p:sp>
        <p:nvSpPr>
          <p:cNvPr id="82" name="TextBox 81"/>
          <p:cNvSpPr txBox="1"/>
          <p:nvPr/>
        </p:nvSpPr>
        <p:spPr>
          <a:xfrm>
            <a:off x="7969890" y="2789370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Metadata </a:t>
            </a:r>
          </a:p>
          <a:p>
            <a:pPr algn="ctr"/>
            <a:r>
              <a:rPr lang="en-US" sz="800" dirty="0" smtClean="0"/>
              <a:t>Processing</a:t>
            </a:r>
            <a:endParaRPr lang="en-US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5169937" y="3620753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KDK-PDL</a:t>
            </a:r>
          </a:p>
          <a:p>
            <a:pPr algn="ctr"/>
            <a:r>
              <a:rPr lang="en-US" sz="800" dirty="0" smtClean="0"/>
              <a:t>Converter</a:t>
            </a:r>
            <a:endParaRPr lang="en-US" sz="800" dirty="0"/>
          </a:p>
        </p:txBody>
      </p:sp>
      <p:sp>
        <p:nvSpPr>
          <p:cNvPr id="97" name="TextBox 96"/>
          <p:cNvSpPr txBox="1"/>
          <p:nvPr/>
        </p:nvSpPr>
        <p:spPr>
          <a:xfrm>
            <a:off x="5954339" y="3620753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Advanced Bates</a:t>
            </a:r>
          </a:p>
          <a:p>
            <a:pPr algn="ctr"/>
            <a:r>
              <a:rPr lang="en-US" sz="800" dirty="0" smtClean="0"/>
              <a:t>Stamping</a:t>
            </a:r>
            <a:endParaRPr lang="en-US" sz="800" dirty="0"/>
          </a:p>
        </p:txBody>
      </p:sp>
      <p:sp>
        <p:nvSpPr>
          <p:cNvPr id="98" name="TextBox 97"/>
          <p:cNvSpPr txBox="1"/>
          <p:nvPr/>
        </p:nvSpPr>
        <p:spPr>
          <a:xfrm>
            <a:off x="6996861" y="3620753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Highlight /</a:t>
            </a:r>
          </a:p>
          <a:p>
            <a:pPr algn="ctr"/>
            <a:r>
              <a:rPr lang="en-US" sz="800" dirty="0" smtClean="0"/>
              <a:t>Strikeout</a:t>
            </a:r>
            <a:endParaRPr lang="en-US" sz="800" dirty="0"/>
          </a:p>
        </p:txBody>
      </p:sp>
      <p:sp>
        <p:nvSpPr>
          <p:cNvPr id="99" name="TextBox 98"/>
          <p:cNvSpPr txBox="1"/>
          <p:nvPr/>
        </p:nvSpPr>
        <p:spPr>
          <a:xfrm>
            <a:off x="8081642" y="3620753"/>
            <a:ext cx="511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Redact</a:t>
            </a:r>
            <a:endParaRPr lang="en-US" sz="8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31930" y="448559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Metadata to</a:t>
            </a:r>
          </a:p>
          <a:p>
            <a:pPr algn="ctr"/>
            <a:r>
              <a:rPr lang="en-US" sz="800" dirty="0" smtClean="0"/>
              <a:t>File</a:t>
            </a:r>
            <a:endParaRPr lang="en-US" sz="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074965" y="448559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Page Count</a:t>
            </a:r>
          </a:p>
          <a:p>
            <a:pPr algn="ctr"/>
            <a:r>
              <a:rPr lang="en-US" sz="800" dirty="0" smtClean="0"/>
              <a:t>Route</a:t>
            </a:r>
            <a:endParaRPr lang="en-US" sz="8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972514" y="4485595"/>
            <a:ext cx="9012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Advanced OCR</a:t>
            </a:r>
            <a:endParaRPr lang="en-US" sz="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991201" y="4485595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Convert to</a:t>
            </a:r>
          </a:p>
          <a:p>
            <a:pPr algn="ctr"/>
            <a:r>
              <a:rPr lang="en-US" sz="800" dirty="0" smtClean="0"/>
              <a:t>Office</a:t>
            </a:r>
            <a:endParaRPr lang="en-US" sz="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221171" y="5345634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Parse &amp;</a:t>
            </a:r>
          </a:p>
          <a:p>
            <a:pPr algn="ctr"/>
            <a:r>
              <a:rPr lang="en-US" sz="800" dirty="0" smtClean="0"/>
              <a:t>Distribute</a:t>
            </a:r>
            <a:endParaRPr lang="en-US" sz="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244420" y="5345634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Insert</a:t>
            </a:r>
            <a:endParaRPr lang="en-US" sz="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124720" y="5345634"/>
            <a:ext cx="551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Parse &amp;</a:t>
            </a:r>
          </a:p>
          <a:p>
            <a:pPr algn="ctr"/>
            <a:r>
              <a:rPr lang="en-US" sz="800" dirty="0" smtClean="0"/>
              <a:t>Insert</a:t>
            </a:r>
            <a:endParaRPr lang="en-US" sz="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049375" y="534563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Parse &amp;</a:t>
            </a:r>
          </a:p>
          <a:p>
            <a:pPr algn="ctr"/>
            <a:r>
              <a:rPr lang="en-US" sz="800" dirty="0" smtClean="0"/>
              <a:t>Replace</a:t>
            </a:r>
            <a:endParaRPr lang="en-US" sz="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169860" y="6237477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Convert to</a:t>
            </a:r>
          </a:p>
          <a:p>
            <a:pPr algn="ctr"/>
            <a:r>
              <a:rPr lang="en-US" sz="800" dirty="0" smtClean="0"/>
              <a:t>PDF</a:t>
            </a:r>
            <a:endParaRPr lang="en-US" sz="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110234" y="6237477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2D Barcode</a:t>
            </a:r>
          </a:p>
          <a:p>
            <a:pPr algn="ctr"/>
            <a:r>
              <a:rPr lang="en-US" sz="800" dirty="0" smtClean="0"/>
              <a:t>Processing</a:t>
            </a:r>
            <a:endParaRPr lang="en-US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058534" y="6237477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Color Route</a:t>
            </a:r>
            <a:endParaRPr lang="en-US" sz="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120181" y="6237477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Parser</a:t>
            </a:r>
            <a:endParaRPr lang="en-US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283660" y="6238808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Print to</a:t>
            </a:r>
          </a:p>
          <a:p>
            <a:pPr algn="ctr"/>
            <a:r>
              <a:rPr lang="en-US" sz="800" dirty="0" smtClean="0"/>
              <a:t>File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3622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j-lt"/>
              </a:rPr>
              <a:t>Increase</a:t>
            </a:r>
            <a:r>
              <a:rPr lang="en-US" sz="2800" dirty="0" smtClean="0">
                <a:latin typeface="+mj-lt"/>
              </a:rPr>
              <a:t> your productivity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j-lt"/>
              </a:rPr>
              <a:t>Reduce labor costs </a:t>
            </a:r>
            <a:r>
              <a:rPr lang="en-US" sz="2800" dirty="0" smtClean="0">
                <a:latin typeface="+mj-lt"/>
              </a:rPr>
              <a:t>by automating manual tasks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j-lt"/>
              </a:rPr>
              <a:t>Optimize</a:t>
            </a:r>
            <a:r>
              <a:rPr lang="en-US" sz="2800" dirty="0" smtClean="0">
                <a:latin typeface="+mj-lt"/>
              </a:rPr>
              <a:t> your business processes with customized workflows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j-lt"/>
              </a:rPr>
              <a:t>Scalable </a:t>
            </a:r>
            <a:r>
              <a:rPr lang="en-US" sz="2800" dirty="0" smtClean="0">
                <a:latin typeface="+mj-lt"/>
              </a:rPr>
              <a:t>to grow with your business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en-US" sz="2000" b="1" dirty="0" smtClean="0">
              <a:solidFill>
                <a:srgbClr val="4F0E6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Take Advantage Of This Affordable Solution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114800"/>
            <a:ext cx="2225984" cy="1750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181600"/>
            <a:ext cx="2564106" cy="8477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5" name="Picture 3" descr="C:\Users\mike\Documents\work\dispatcherPro\phoenix\webinar\pdf-br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5" y="5538788"/>
            <a:ext cx="771524" cy="4905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ke\Documents\work\dispatcherPro\phoenix\webinar\bates-br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178" y="5574469"/>
            <a:ext cx="855860" cy="5687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876800"/>
            <a:ext cx="2071687" cy="149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ocuments\work\dispatcherPro\phoenix\logos and graphics\v2_4\pro\installer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199"/>
            <a:ext cx="1026152" cy="1964705"/>
          </a:xfrm>
          <a:prstGeom prst="rect">
            <a:avLst/>
          </a:prstGeom>
          <a:noFill/>
          <a:ln>
            <a:solidFill>
              <a:srgbClr val="4F0E6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\Documents\work\dispatcherPro\phoenix\logos and graphics\v2_4\legal\installer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252" y="4057650"/>
            <a:ext cx="1066800" cy="2042530"/>
          </a:xfrm>
          <a:prstGeom prst="rect">
            <a:avLst/>
          </a:prstGeom>
          <a:noFill/>
          <a:ln>
            <a:solidFill>
              <a:srgbClr val="4F0E6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5000" y="2514600"/>
            <a:ext cx="678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Dispatcher Phoenix Professional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Includes all features of </a:t>
            </a:r>
            <a:r>
              <a:rPr lang="en-US" i="1" dirty="0" smtClean="0">
                <a:latin typeface="+mn-lt"/>
              </a:rPr>
              <a:t>Foundations </a:t>
            </a:r>
            <a:r>
              <a:rPr lang="en-US" dirty="0" smtClean="0">
                <a:latin typeface="+mj-lt"/>
              </a:rPr>
              <a:t>plus extended functionality to integrate with your business processes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File parsing, routing, metadata processing, 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327" y="4495800"/>
            <a:ext cx="574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Dispatcher Phoenix Legal</a:t>
            </a:r>
          </a:p>
          <a:p>
            <a:pPr marL="460375" indent="-460375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Includes all features of </a:t>
            </a:r>
            <a:r>
              <a:rPr lang="en-US" i="1" dirty="0" smtClean="0">
                <a:latin typeface="+mn-lt"/>
              </a:rPr>
              <a:t>Foundations</a:t>
            </a:r>
            <a:r>
              <a:rPr lang="en-US" dirty="0" smtClean="0">
                <a:latin typeface="+mn-lt"/>
              </a:rPr>
              <a:t> plus advanced capabilities for legal professionals</a:t>
            </a:r>
          </a:p>
          <a:p>
            <a:pPr marL="457200" indent="-457200" defTabSz="460375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Bates stamping, PDF file conversion, intelligent redaction, 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16764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Other Dispatcher Phoenix Offerings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28800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For General Use: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30-day Demo versions</a:t>
            </a:r>
            <a:r>
              <a:rPr lang="en-US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are available at the Solutions Engineering Center’s web site: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2"/>
              </a:rPr>
              <a:t>www.sec.kmbs.us</a:t>
            </a:r>
            <a:endParaRPr lang="en-US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400" dirty="0" smtClean="0">
              <a:solidFill>
                <a:srgbClr val="7030A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For Konica Minolta Employees and Dealer Sales: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NFR available </a:t>
            </a:r>
            <a:r>
              <a:rPr lang="en-US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including functionality of all versions of Dispatcher Phoenix: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  <a:hlinkClick r:id="rId2"/>
              </a:rPr>
              <a:t>www.sec.kmbs.us/nfr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b="1" dirty="0" smtClean="0">
              <a:solidFill>
                <a:srgbClr val="4F0E6C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255" y="2136227"/>
            <a:ext cx="3274626" cy="1981200"/>
          </a:xfrm>
          <a:prstGeom prst="rect">
            <a:avLst/>
          </a:prstGeom>
          <a:noFill/>
          <a:ln w="9525">
            <a:solidFill>
              <a:srgbClr val="4F0E6C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88618">
            <a:off x="5460092" y="3889152"/>
            <a:ext cx="3373534" cy="2180194"/>
          </a:xfrm>
          <a:prstGeom prst="rect">
            <a:avLst/>
          </a:prstGeom>
          <a:noFill/>
          <a:ln w="9525">
            <a:solidFill>
              <a:srgbClr val="4F0E6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362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+mn-lt"/>
                <a:ea typeface="Verdana" pitchFamily="34" charset="0"/>
                <a:cs typeface="Arial" pitchFamily="34" charset="0"/>
                <a:hlinkClick r:id="rId2"/>
              </a:rPr>
              <a:t>www.kmbs.konicaminolta.us</a:t>
            </a:r>
          </a:p>
          <a:p>
            <a:pPr marL="457200" indent="-457200" algn="ctr"/>
            <a:r>
              <a:rPr lang="en-US" sz="2400" dirty="0" smtClean="0">
                <a:solidFill>
                  <a:srgbClr val="7030A0"/>
                </a:solidFill>
                <a:latin typeface="+mn-lt"/>
                <a:ea typeface="Verdana" pitchFamily="34" charset="0"/>
                <a:cs typeface="Arial" pitchFamily="34" charset="0"/>
                <a:hlinkClick r:id="rId2"/>
              </a:rPr>
              <a:t>www.sec.kmbs.us</a:t>
            </a:r>
            <a:endParaRPr lang="en-US" sz="2400" dirty="0" smtClean="0">
              <a:latin typeface="+mn-lt"/>
              <a:ea typeface="Verdan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 r="5093"/>
          <a:stretch/>
        </p:blipFill>
        <p:spPr>
          <a:xfrm>
            <a:off x="4953000" y="2476500"/>
            <a:ext cx="3448050" cy="194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880276"/>
            <a:ext cx="426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400" dirty="0" smtClean="0">
                <a:latin typeface="+mn-lt"/>
                <a:ea typeface="Verdana" pitchFamily="34" charset="0"/>
                <a:cs typeface="Arial" pitchFamily="34" charset="0"/>
              </a:rPr>
              <a:t>Product Marketing Manager:</a:t>
            </a:r>
          </a:p>
          <a:p>
            <a:pPr marL="457200" indent="-457200" algn="ctr"/>
            <a:r>
              <a:rPr lang="en-US" sz="2400" dirty="0" smtClean="0">
                <a:solidFill>
                  <a:srgbClr val="7030A0"/>
                </a:solidFill>
                <a:latin typeface="+mn-lt"/>
                <a:ea typeface="Verdana" pitchFamily="34" charset="0"/>
                <a:cs typeface="Arial" pitchFamily="34" charset="0"/>
              </a:rPr>
              <a:t>Dean </a:t>
            </a:r>
            <a:r>
              <a:rPr lang="en-US" sz="2400" dirty="0" err="1" smtClean="0">
                <a:solidFill>
                  <a:srgbClr val="7030A0"/>
                </a:solidFill>
                <a:latin typeface="+mn-lt"/>
                <a:ea typeface="Verdana" pitchFamily="34" charset="0"/>
                <a:cs typeface="Arial" pitchFamily="34" charset="0"/>
              </a:rPr>
              <a:t>Reonieri</a:t>
            </a:r>
            <a:endParaRPr lang="en-US" sz="2400" dirty="0" smtClean="0">
              <a:solidFill>
                <a:srgbClr val="7030A0"/>
              </a:solidFill>
              <a:latin typeface="+mn-lt"/>
              <a:ea typeface="Verdana" pitchFamily="34" charset="0"/>
              <a:cs typeface="Arial" pitchFamily="34" charset="0"/>
            </a:endParaRPr>
          </a:p>
          <a:p>
            <a:pPr marL="457200" indent="-457200" algn="ctr"/>
            <a:r>
              <a:rPr lang="en-US" sz="2000" dirty="0" smtClean="0">
                <a:solidFill>
                  <a:srgbClr val="7030A0"/>
                </a:solidFill>
                <a:latin typeface="+mn-lt"/>
                <a:ea typeface="Verdana" pitchFamily="34" charset="0"/>
                <a:cs typeface="Arial" pitchFamily="34" charset="0"/>
              </a:rPr>
              <a:t>dreonieri@kmbs.konicaminolta.us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For More Information: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 descr="C:\Users\mike\Downloads\buil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924" y="4000979"/>
            <a:ext cx="3269756" cy="11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7047" y="4387583"/>
            <a:ext cx="1521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+mn-lt"/>
              </a:rPr>
              <a:t>Windsor, CT</a:t>
            </a:r>
            <a:endParaRPr lang="en-US" sz="1000" b="1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0083" y="5085549"/>
            <a:ext cx="1521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+mn-lt"/>
              </a:rPr>
              <a:t>Ramsey, NJ</a:t>
            </a:r>
            <a:endParaRPr lang="en-US" sz="10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447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Need A Document Processing Solution That…</a:t>
            </a:r>
            <a:endParaRPr lang="en-US" sz="2800" b="1" dirty="0">
              <a:solidFill>
                <a:srgbClr val="4F0E6C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057400"/>
            <a:ext cx="586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Collects files automatically?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Scans to Word? Scans to Desktop?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Runs workflows on demand?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Distributes documents via email?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Cleans up scanned images?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Watermarks and annotates?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Offers advanced OCR capabilities?</a:t>
            </a:r>
          </a:p>
        </p:txBody>
      </p:sp>
      <p:pic>
        <p:nvPicPr>
          <p:cNvPr id="1026" name="Picture 2" descr="C:\Users\mike\Downloads\1341448680_Help-and-supp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105400"/>
            <a:ext cx="838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Performs other essential document processing tasks?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638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4F0E6C"/>
                </a:solidFill>
                <a:latin typeface="+mn-lt"/>
              </a:rPr>
              <a:t>All while being one of the industry’s most affordable solutions?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57562" y="3048000"/>
            <a:ext cx="8001000" cy="2209800"/>
          </a:xfrm>
        </p:spPr>
        <p:txBody>
          <a:bodyPr/>
          <a:lstStyle/>
          <a:p>
            <a:pPr marL="460375" indent="-460375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n-lt"/>
                <a:ea typeface="+mn-ea"/>
                <a:cs typeface="Arial" pitchFamily="34" charset="0"/>
              </a:rPr>
              <a:t>Cost-effective</a:t>
            </a:r>
            <a:r>
              <a:rPr lang="en-US" sz="2800" dirty="0" smtClean="0">
                <a:solidFill>
                  <a:srgbClr val="4F0E6C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dirty="0" smtClean="0">
                <a:latin typeface="+mn-lt"/>
                <a:cs typeface="Arial" pitchFamily="34" charset="0"/>
              </a:rPr>
              <a:t>solution</a:t>
            </a:r>
            <a:r>
              <a:rPr lang="en-US" sz="2800" dirty="0" smtClean="0">
                <a:solidFill>
                  <a:srgbClr val="4F0E6C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dirty="0" smtClean="0">
                <a:latin typeface="+mn-lt"/>
                <a:cs typeface="Arial" pitchFamily="34" charset="0"/>
              </a:rPr>
              <a:t>for scanning to your Desktop, scanning to Word, and much more</a:t>
            </a:r>
          </a:p>
          <a:p>
            <a:pPr marL="460375" indent="-460375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n-lt"/>
                <a:cs typeface="Arial" pitchFamily="34" charset="0"/>
              </a:rPr>
              <a:t>Streamlines</a:t>
            </a:r>
            <a:r>
              <a:rPr lang="en-US" sz="2800" dirty="0" smtClean="0">
                <a:latin typeface="+mn-lt"/>
                <a:cs typeface="Arial" pitchFamily="34" charset="0"/>
              </a:rPr>
              <a:t> document collection, processing, and distribution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j-lt"/>
              </a:rPr>
              <a:t>Easily expanded </a:t>
            </a:r>
            <a:r>
              <a:rPr lang="en-US" sz="2800" dirty="0" smtClean="0">
                <a:latin typeface="+mj-lt"/>
              </a:rPr>
              <a:t>with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ke\Documents\work\dispatcherPro\phoenix\logos and graphics\logo_fnd_2_4_hor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52513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Introducing</a:t>
            </a:r>
            <a:endParaRPr lang="en-US" sz="2800" b="1" dirty="0">
              <a:solidFill>
                <a:srgbClr val="4F0E6C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4F0E6C"/>
                </a:solidFill>
                <a:latin typeface="+mn-lt"/>
                <a:cs typeface="Arial" pitchFamily="34" charset="0"/>
              </a:rPr>
              <a:t>Easy-to-use</a:t>
            </a:r>
            <a:r>
              <a:rPr lang="en-US" sz="2800" dirty="0" smtClean="0">
                <a:latin typeface="+mn-lt"/>
                <a:cs typeface="Arial" pitchFamily="34" charset="0"/>
              </a:rPr>
              <a:t> </a:t>
            </a:r>
            <a:r>
              <a:rPr lang="en-US" sz="2800" dirty="0" smtClean="0">
                <a:latin typeface="+mn-lt"/>
                <a:ea typeface="Verdana" pitchFamily="34" charset="0"/>
                <a:cs typeface="Arial" pitchFamily="34" charset="0"/>
              </a:rPr>
              <a:t>document</a:t>
            </a:r>
            <a:r>
              <a:rPr lang="en-US" sz="2800" dirty="0" smtClean="0">
                <a:latin typeface="+mn-lt"/>
                <a:cs typeface="Arial" pitchFamily="34" charset="0"/>
              </a:rPr>
              <a:t> workflow software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442" y="4804400"/>
            <a:ext cx="3159356" cy="10445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3" descr="C:\Users\mike\Documents\work\dispatcherPro\phoenix\webinar\pdf-bri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126" y="5245443"/>
            <a:ext cx="950631" cy="604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ke\Documents\work\dispatcherPro\phoenix\webinar\bates-bri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802" y="5254968"/>
            <a:ext cx="1054546" cy="7007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7291" y="5345798"/>
            <a:ext cx="24897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optional add-in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modules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640682"/>
            <a:ext cx="5029200" cy="161822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2209800"/>
            <a:ext cx="7162800" cy="2667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+mn-lt"/>
                <a:cs typeface="Arial" pitchFamily="34" charset="0"/>
              </a:rPr>
              <a:t>Customized workflows </a:t>
            </a:r>
            <a:r>
              <a:rPr lang="en-US" sz="2800" dirty="0" smtClean="0">
                <a:solidFill>
                  <a:srgbClr val="4F0E6C"/>
                </a:solidFill>
                <a:latin typeface="+mn-lt"/>
                <a:cs typeface="Arial" pitchFamily="34" charset="0"/>
              </a:rPr>
              <a:t>collect, process, and distribute</a:t>
            </a:r>
            <a:r>
              <a:rPr lang="en-US" sz="2800" dirty="0" smtClean="0">
                <a:latin typeface="+mn-lt"/>
                <a:cs typeface="Arial" pitchFamily="34" charset="0"/>
              </a:rPr>
              <a:t> files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+mn-lt"/>
                <a:cs typeface="Arial" pitchFamily="34" charset="0"/>
              </a:rPr>
              <a:t>Workflows can be </a:t>
            </a:r>
            <a:r>
              <a:rPr lang="en-US" sz="2800" dirty="0" smtClean="0">
                <a:solidFill>
                  <a:srgbClr val="4F0E6C"/>
                </a:solidFill>
                <a:latin typeface="+mn-lt"/>
                <a:cs typeface="Arial" pitchFamily="34" charset="0"/>
              </a:rPr>
              <a:t>scheduled</a:t>
            </a:r>
            <a:r>
              <a:rPr lang="en-US" sz="2800" dirty="0" smtClean="0">
                <a:latin typeface="+mn-lt"/>
                <a:cs typeface="Arial" pitchFamily="34" charset="0"/>
              </a:rPr>
              <a:t> to run, </a:t>
            </a:r>
            <a:r>
              <a:rPr lang="en-US" sz="2800" i="1" dirty="0" smtClean="0">
                <a:latin typeface="+mn-lt"/>
                <a:cs typeface="Arial" pitchFamily="34" charset="0"/>
              </a:rPr>
              <a:t>or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+mn-lt"/>
                <a:cs typeface="Arial" pitchFamily="34" charset="0"/>
              </a:rPr>
              <a:t>Workflows can run </a:t>
            </a:r>
            <a:r>
              <a:rPr lang="en-US" sz="2800" dirty="0" smtClean="0">
                <a:solidFill>
                  <a:srgbClr val="4F0E6C"/>
                </a:solidFill>
                <a:latin typeface="+mn-lt"/>
                <a:cs typeface="Arial" pitchFamily="34" charset="0"/>
              </a:rPr>
              <a:t>on demand </a:t>
            </a:r>
            <a:r>
              <a:rPr lang="en-US" sz="2800" dirty="0" smtClean="0">
                <a:latin typeface="+mn-lt"/>
                <a:cs typeface="Arial" pitchFamily="34" charset="0"/>
              </a:rPr>
              <a:t>with the touch of a button on the MFP</a:t>
            </a:r>
            <a:endParaRPr lang="en-US" sz="2800" dirty="0" smtClean="0">
              <a:solidFill>
                <a:srgbClr val="4F0E6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0E6C"/>
                </a:solidFill>
              </a:rPr>
              <a:t>Simple To Use, Economical, And Powerful</a:t>
            </a:r>
            <a:endParaRPr lang="en-US" sz="2400" b="1" dirty="0">
              <a:solidFill>
                <a:srgbClr val="4F0E6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331" y="2690830"/>
            <a:ext cx="10096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7"/>
          <p:cNvSpPr/>
          <p:nvPr/>
        </p:nvSpPr>
        <p:spPr>
          <a:xfrm>
            <a:off x="870693" y="2302308"/>
            <a:ext cx="3279500" cy="3680924"/>
          </a:xfrm>
          <a:prstGeom prst="homePlate">
            <a:avLst>
              <a:gd name="adj" fmla="val 41587"/>
            </a:avLst>
          </a:prstGeom>
          <a:gradFill>
            <a:gsLst>
              <a:gs pos="0">
                <a:schemeClr val="accent4">
                  <a:lumMod val="56000"/>
                  <a:lumOff val="44000"/>
                  <a:alpha val="7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828432" y="3318212"/>
            <a:ext cx="3279500" cy="1618216"/>
          </a:xfrm>
          <a:prstGeom prst="homePlate">
            <a:avLst>
              <a:gd name="adj" fmla="val 130244"/>
            </a:avLst>
          </a:prstGeom>
          <a:gradFill>
            <a:gsLst>
              <a:gs pos="0">
                <a:schemeClr val="accent4">
                  <a:lumMod val="56000"/>
                  <a:lumOff val="44000"/>
                  <a:alpha val="7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14800" y="2438400"/>
            <a:ext cx="472440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Verdana" pitchFamily="34" charset="0"/>
                <a:cs typeface="Arial" pitchFamily="34" charset="0"/>
              </a:rPr>
              <a:t>MFPs running bEST (bizhub Extended Solution Technology)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Verdana" pitchFamily="34" charset="0"/>
                <a:cs typeface="Arial" pitchFamily="34" charset="0"/>
              </a:rPr>
              <a:t>Local or network folders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Verdana" pitchFamily="34" charset="0"/>
                <a:cs typeface="Arial" pitchFamily="34" charset="0"/>
              </a:rPr>
              <a:t>User boxes on MFPs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Verdana" pitchFamily="34" charset="0"/>
                <a:cs typeface="Arial" pitchFamily="34" charset="0"/>
              </a:rPr>
              <a:t>LPR In*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Verdana" pitchFamily="34" charset="0"/>
                <a:cs typeface="Arial" pitchFamily="34" charset="0"/>
              </a:rPr>
              <a:t>SMTP In*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Verdana" pitchFamily="34" charset="0"/>
                <a:cs typeface="Arial" pitchFamily="34" charset="0"/>
              </a:rPr>
              <a:t>Printer Port Monitoring*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  <a:ea typeface="Verdana" pitchFamily="34" charset="0"/>
                <a:cs typeface="Arial" pitchFamily="34" charset="0"/>
              </a:rPr>
              <a:t>Multiple inputs in one workflow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62152" y="3086532"/>
            <a:ext cx="1081388" cy="988851"/>
            <a:chOff x="686817" y="3086532"/>
            <a:chExt cx="1081388" cy="988851"/>
          </a:xfrm>
        </p:grpSpPr>
        <p:sp>
          <p:nvSpPr>
            <p:cNvPr id="25" name="Rectangle 24"/>
            <p:cNvSpPr/>
            <p:nvPr/>
          </p:nvSpPr>
          <p:spPr>
            <a:xfrm>
              <a:off x="725215" y="3318212"/>
              <a:ext cx="873290" cy="75717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0165" y="3086532"/>
              <a:ext cx="838040" cy="8380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6817" y="3817548"/>
              <a:ext cx="9252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Input Folder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62152" y="4088528"/>
            <a:ext cx="1039607" cy="1055144"/>
            <a:chOff x="683326" y="4088528"/>
            <a:chExt cx="1039607" cy="1055144"/>
          </a:xfrm>
        </p:grpSpPr>
        <p:sp>
          <p:nvSpPr>
            <p:cNvPr id="6" name="Rectangle 5"/>
            <p:cNvSpPr/>
            <p:nvPr/>
          </p:nvSpPr>
          <p:spPr>
            <a:xfrm>
              <a:off x="712211" y="4390325"/>
              <a:ext cx="906770" cy="7312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6869" y="4088528"/>
              <a:ext cx="946064" cy="9460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83326" y="4897451"/>
              <a:ext cx="511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bEST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1600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0E6C"/>
                </a:solidFill>
              </a:rPr>
              <a:t>Define Your Inputs…</a:t>
            </a:r>
            <a:endParaRPr lang="en-US" sz="2400" b="1" dirty="0">
              <a:solidFill>
                <a:srgbClr val="4F0E6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6200" y="1981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Files can be </a:t>
            </a:r>
            <a:r>
              <a:rPr lang="en-US" sz="2400" b="1" dirty="0" smtClean="0">
                <a:latin typeface="+mn-lt"/>
              </a:rPr>
              <a:t>collected</a:t>
            </a:r>
            <a:r>
              <a:rPr lang="en-US" sz="2400" dirty="0" smtClean="0">
                <a:latin typeface="+mn-lt"/>
              </a:rPr>
              <a:t> from:</a:t>
            </a:r>
            <a:endParaRPr lang="en-US" sz="2400" dirty="0">
              <a:latin typeface="+mn-l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158476" y="5386929"/>
            <a:ext cx="1276521" cy="838025"/>
            <a:chOff x="3596507" y="5722990"/>
            <a:chExt cx="1276521" cy="838025"/>
          </a:xfrm>
        </p:grpSpPr>
        <p:sp>
          <p:nvSpPr>
            <p:cNvPr id="23" name="Rectangle 22"/>
            <p:cNvSpPr/>
            <p:nvPr/>
          </p:nvSpPr>
          <p:spPr>
            <a:xfrm>
              <a:off x="3647089" y="6019494"/>
              <a:ext cx="1190297" cy="54152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6507" y="6327765"/>
              <a:ext cx="1236172" cy="219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Production Print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3800" y="5722990"/>
              <a:ext cx="1139228" cy="569614"/>
            </a:xfrm>
            <a:prstGeom prst="rect">
              <a:avLst/>
            </a:prstGeom>
          </p:spPr>
        </p:pic>
      </p:grpSp>
      <p:sp>
        <p:nvSpPr>
          <p:cNvPr id="118" name="TextBox 117"/>
          <p:cNvSpPr txBox="1"/>
          <p:nvPr/>
        </p:nvSpPr>
        <p:spPr>
          <a:xfrm>
            <a:off x="4571999" y="6002593"/>
            <a:ext cx="367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*Optional add-in modules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883426" y="2103652"/>
            <a:ext cx="1529479" cy="774435"/>
            <a:chOff x="1883426" y="2103652"/>
            <a:chExt cx="1529479" cy="774435"/>
          </a:xfrm>
        </p:grpSpPr>
        <p:sp>
          <p:nvSpPr>
            <p:cNvPr id="48" name="Rectangle 47"/>
            <p:cNvSpPr/>
            <p:nvPr/>
          </p:nvSpPr>
          <p:spPr>
            <a:xfrm>
              <a:off x="2310877" y="2282475"/>
              <a:ext cx="945505" cy="5900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3426" y="2670338"/>
              <a:ext cx="145271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Office Printers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9009" y="2103652"/>
              <a:ext cx="793896" cy="595422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93412" y="1950601"/>
            <a:ext cx="1008993" cy="1113377"/>
            <a:chOff x="662152" y="1950601"/>
            <a:chExt cx="1008993" cy="1113377"/>
          </a:xfrm>
        </p:grpSpPr>
        <p:sp>
          <p:nvSpPr>
            <p:cNvPr id="30" name="Rectangle 29"/>
            <p:cNvSpPr/>
            <p:nvPr/>
          </p:nvSpPr>
          <p:spPr>
            <a:xfrm>
              <a:off x="670034" y="2288199"/>
              <a:ext cx="882868" cy="7466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Pubs\Phoenix\dpro_images\lpr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9240" y="1950601"/>
              <a:ext cx="724001" cy="781159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62152" y="2663868"/>
              <a:ext cx="1008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LPR Print Driver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62152" y="5236402"/>
            <a:ext cx="1080327" cy="983308"/>
            <a:chOff x="767255" y="5236402"/>
            <a:chExt cx="1080327" cy="983308"/>
          </a:xfrm>
        </p:grpSpPr>
        <p:sp>
          <p:nvSpPr>
            <p:cNvPr id="32" name="Rectangle 31"/>
            <p:cNvSpPr/>
            <p:nvPr/>
          </p:nvSpPr>
          <p:spPr>
            <a:xfrm>
              <a:off x="775137" y="5412399"/>
              <a:ext cx="882868" cy="7834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7255" y="5819600"/>
              <a:ext cx="1008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Emails sent from MFP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027" name="Picture 3" descr="C:\Pubs\Phoenix\dpro_images\smtp-in-icon-notex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0212" y="5236402"/>
              <a:ext cx="857370" cy="7049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200" y="2057400"/>
            <a:ext cx="2259056" cy="15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2055470" y="4872408"/>
            <a:ext cx="597984" cy="753504"/>
            <a:chOff x="2055470" y="4940988"/>
            <a:chExt cx="597984" cy="753504"/>
          </a:xfrm>
        </p:grpSpPr>
        <p:pic>
          <p:nvPicPr>
            <p:cNvPr id="6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78329" y="4940988"/>
              <a:ext cx="533400" cy="449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37"/>
            <p:cNvSpPr txBox="1">
              <a:spLocks noChangeArrowheads="1"/>
            </p:cNvSpPr>
            <p:nvPr/>
          </p:nvSpPr>
          <p:spPr bwMode="auto">
            <a:xfrm>
              <a:off x="2055470" y="5417493"/>
              <a:ext cx="59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n-lt"/>
                  <a:cs typeface="Arial" pitchFamily="34" charset="0"/>
                </a:rPr>
                <a:t>Merge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005" y="2733638"/>
            <a:ext cx="911147" cy="893705"/>
            <a:chOff x="703005" y="2733638"/>
            <a:chExt cx="911147" cy="893705"/>
          </a:xfrm>
        </p:grpSpPr>
        <p:pic>
          <p:nvPicPr>
            <p:cNvPr id="66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890708" y="2733638"/>
              <a:ext cx="703644" cy="70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38"/>
            <p:cNvSpPr txBox="1">
              <a:spLocks noChangeArrowheads="1"/>
            </p:cNvSpPr>
            <p:nvPr/>
          </p:nvSpPr>
          <p:spPr bwMode="auto">
            <a:xfrm>
              <a:off x="703005" y="3350344"/>
              <a:ext cx="9111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n-lt"/>
                  <a:cs typeface="Arial" pitchFamily="34" charset="0"/>
                </a:rPr>
                <a:t>Annotation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21857" y="4872814"/>
            <a:ext cx="1384384" cy="937764"/>
            <a:chOff x="2821857" y="4941394"/>
            <a:chExt cx="1384384" cy="937764"/>
          </a:xfrm>
        </p:grpSpPr>
        <p:pic>
          <p:nvPicPr>
            <p:cNvPr id="64" name="Picture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239456" y="4941394"/>
              <a:ext cx="506563" cy="44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40"/>
            <p:cNvSpPr txBox="1">
              <a:spLocks noChangeArrowheads="1"/>
            </p:cNvSpPr>
            <p:nvPr/>
          </p:nvSpPr>
          <p:spPr bwMode="auto">
            <a:xfrm>
              <a:off x="2821857" y="5417493"/>
              <a:ext cx="13843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latin typeface="+mj-lt"/>
                  <a:cs typeface="Arial" pitchFamily="34" charset="0"/>
                </a:rPr>
                <a:t>Convert to </a:t>
              </a:r>
            </a:p>
            <a:p>
              <a:pPr algn="ctr" eaLnBrk="1" hangingPunct="1"/>
              <a:r>
                <a:rPr lang="en-US" sz="1200" b="1" dirty="0" smtClean="0">
                  <a:latin typeface="+mj-lt"/>
                  <a:cs typeface="Arial" pitchFamily="34" charset="0"/>
                </a:rPr>
                <a:t>PostScript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13650" y="3807544"/>
            <a:ext cx="706604" cy="808679"/>
            <a:chOff x="2013650" y="3807544"/>
            <a:chExt cx="706604" cy="808679"/>
          </a:xfrm>
        </p:grpSpPr>
        <p:pic>
          <p:nvPicPr>
            <p:cNvPr id="60" name="Picture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092652" y="3807544"/>
              <a:ext cx="527795" cy="548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42"/>
            <p:cNvSpPr txBox="1">
              <a:spLocks noChangeArrowheads="1"/>
            </p:cNvSpPr>
            <p:nvPr/>
          </p:nvSpPr>
          <p:spPr bwMode="auto">
            <a:xfrm>
              <a:off x="2013650" y="4339224"/>
              <a:ext cx="7066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j-lt"/>
                  <a:cs typeface="Arial" pitchFamily="34" charset="0"/>
                </a:rPr>
                <a:t>Rename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74606" y="2832978"/>
            <a:ext cx="533400" cy="794365"/>
            <a:chOff x="2074606" y="2832978"/>
            <a:chExt cx="533400" cy="794365"/>
          </a:xfrm>
        </p:grpSpPr>
        <p:pic>
          <p:nvPicPr>
            <p:cNvPr id="58" name="Picture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074606" y="2832978"/>
              <a:ext cx="533400" cy="47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43"/>
            <p:cNvSpPr txBox="1">
              <a:spLocks noChangeArrowheads="1"/>
            </p:cNvSpPr>
            <p:nvPr/>
          </p:nvSpPr>
          <p:spPr bwMode="auto">
            <a:xfrm>
              <a:off x="2097466" y="3350344"/>
              <a:ext cx="470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n-lt"/>
                  <a:cs typeface="Arial" pitchFamily="34" charset="0"/>
                </a:rPr>
                <a:t>Split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94010" y="3807544"/>
            <a:ext cx="903581" cy="808679"/>
            <a:chOff x="4194010" y="3807544"/>
            <a:chExt cx="903581" cy="808679"/>
          </a:xfrm>
        </p:grpSpPr>
        <p:pic>
          <p:nvPicPr>
            <p:cNvPr id="48" name="Picture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373428" y="3807544"/>
              <a:ext cx="51045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4194010" y="4339224"/>
              <a:ext cx="9035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j-lt"/>
                  <a:cs typeface="Arial" pitchFamily="34" charset="0"/>
                </a:rPr>
                <a:t>Watermark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19491" y="2835459"/>
            <a:ext cx="833883" cy="791884"/>
            <a:chOff x="3019491" y="2835459"/>
            <a:chExt cx="833883" cy="791884"/>
          </a:xfrm>
        </p:grpSpPr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179511" y="2835459"/>
              <a:ext cx="533400" cy="51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50"/>
            <p:cNvSpPr txBox="1">
              <a:spLocks noChangeArrowheads="1"/>
            </p:cNvSpPr>
            <p:nvPr/>
          </p:nvSpPr>
          <p:spPr bwMode="auto">
            <a:xfrm>
              <a:off x="3019491" y="3350344"/>
              <a:ext cx="8338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n-lt"/>
                  <a:cs typeface="Arial" pitchFamily="34" charset="0"/>
                </a:rPr>
                <a:t>Despeckle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12807" y="3807544"/>
            <a:ext cx="1524000" cy="808679"/>
            <a:chOff x="2912807" y="3807544"/>
            <a:chExt cx="1524000" cy="808679"/>
          </a:xfrm>
        </p:grpSpPr>
        <p:pic>
          <p:nvPicPr>
            <p:cNvPr id="42" name="Picture 2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189356" y="3807544"/>
              <a:ext cx="533401" cy="53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52"/>
            <p:cNvSpPr txBox="1">
              <a:spLocks noChangeArrowheads="1"/>
            </p:cNvSpPr>
            <p:nvPr/>
          </p:nvSpPr>
          <p:spPr bwMode="auto">
            <a:xfrm>
              <a:off x="2912807" y="4339224"/>
              <a:ext cx="1524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j-lt"/>
                  <a:cs typeface="Arial" pitchFamily="34" charset="0"/>
                </a:rPr>
                <a:t>Negative</a:t>
              </a:r>
              <a:r>
                <a:rPr lang="en-US" sz="1200" b="1" dirty="0">
                  <a:cs typeface="Arial" pitchFamily="34" charset="0"/>
                </a:rPr>
                <a:t> </a:t>
              </a:r>
              <a:r>
                <a:rPr lang="en-US" sz="1200" b="1" dirty="0">
                  <a:latin typeface="+mj-lt"/>
                  <a:cs typeface="Arial" pitchFamily="34" charset="0"/>
                </a:rPr>
                <a:t>Image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2527" y="3807544"/>
            <a:ext cx="1109879" cy="808679"/>
            <a:chOff x="672527" y="3807544"/>
            <a:chExt cx="1109879" cy="808679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914557" y="3807544"/>
              <a:ext cx="525589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52"/>
            <p:cNvSpPr txBox="1">
              <a:spLocks noChangeArrowheads="1"/>
            </p:cNvSpPr>
            <p:nvPr/>
          </p:nvSpPr>
          <p:spPr bwMode="auto">
            <a:xfrm>
              <a:off x="672527" y="4339224"/>
              <a:ext cx="11098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latin typeface="+mj-lt"/>
                  <a:cs typeface="Arial" pitchFamily="34" charset="0"/>
                </a:rPr>
                <a:t>Mirror</a:t>
              </a:r>
              <a:r>
                <a:rPr lang="en-US" sz="1200" b="1" dirty="0" smtClean="0">
                  <a:cs typeface="Arial" pitchFamily="34" charset="0"/>
                </a:rPr>
                <a:t> </a:t>
              </a:r>
              <a:r>
                <a:rPr lang="en-US" sz="1200" b="1" dirty="0" smtClean="0">
                  <a:latin typeface="+mj-lt"/>
                  <a:cs typeface="Arial" pitchFamily="34" charset="0"/>
                </a:rPr>
                <a:t>Image</a:t>
              </a:r>
              <a:endParaRPr lang="en-US" sz="12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57200" y="1600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0E6C"/>
                </a:solidFill>
              </a:rPr>
              <a:t>Add A Variety Of Document Processes…</a:t>
            </a:r>
            <a:endParaRPr lang="en-US" sz="2400" b="1" dirty="0">
              <a:solidFill>
                <a:srgbClr val="4F0E6C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71600" y="2113936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Document imaging </a:t>
            </a:r>
            <a:r>
              <a:rPr lang="en-US" sz="2400" b="1" dirty="0" smtClean="0">
                <a:latin typeface="+mn-lt"/>
              </a:rPr>
              <a:t>processes</a:t>
            </a:r>
            <a:r>
              <a:rPr lang="en-US" sz="2400" dirty="0" smtClean="0">
                <a:latin typeface="+mn-lt"/>
              </a:rPr>
              <a:t> include:</a:t>
            </a:r>
            <a:endParaRPr lang="en-US" sz="2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9" t="11479" r="1468" b="25510"/>
          <a:stretch/>
        </p:blipFill>
        <p:spPr>
          <a:xfrm>
            <a:off x="5289754" y="2657322"/>
            <a:ext cx="3629025" cy="235267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276791" y="2845202"/>
            <a:ext cx="681405" cy="782141"/>
            <a:chOff x="4276791" y="2845202"/>
            <a:chExt cx="681405" cy="782141"/>
          </a:xfrm>
        </p:grpSpPr>
        <p:sp>
          <p:nvSpPr>
            <p:cNvPr id="34" name="TextBox 50"/>
            <p:cNvSpPr txBox="1">
              <a:spLocks noChangeArrowheads="1"/>
            </p:cNvSpPr>
            <p:nvPr/>
          </p:nvSpPr>
          <p:spPr bwMode="auto">
            <a:xfrm>
              <a:off x="4276791" y="3350344"/>
              <a:ext cx="68140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 smtClean="0">
                  <a:latin typeface="+mn-lt"/>
                  <a:cs typeface="Arial" pitchFamily="34" charset="0"/>
                </a:rPr>
                <a:t>Deskew</a:t>
              </a:r>
              <a:endParaRPr lang="en-US" sz="1200" b="1" dirty="0">
                <a:latin typeface="+mn-lt"/>
                <a:cs typeface="Arial" pitchFamily="34" charset="0"/>
              </a:endParaRPr>
            </a:p>
          </p:txBody>
        </p:sp>
        <p:pic>
          <p:nvPicPr>
            <p:cNvPr id="3074" name="Picture 2" descr="C:\Pubs\Phoenix\dpro_images\deskew-icon.pn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395055" y="2845202"/>
              <a:ext cx="454062" cy="4999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ntagon 32"/>
          <p:cNvSpPr/>
          <p:nvPr/>
        </p:nvSpPr>
        <p:spPr>
          <a:xfrm flipH="1">
            <a:off x="4107931" y="2302308"/>
            <a:ext cx="3761908" cy="3680924"/>
          </a:xfrm>
          <a:prstGeom prst="homePlate">
            <a:avLst>
              <a:gd name="adj" fmla="val 57648"/>
            </a:avLst>
          </a:prstGeom>
          <a:gradFill>
            <a:gsLst>
              <a:gs pos="0">
                <a:schemeClr val="accent4">
                  <a:lumMod val="56000"/>
                  <a:lumOff val="44000"/>
                  <a:alpha val="7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entagon 33"/>
          <p:cNvSpPr/>
          <p:nvPr/>
        </p:nvSpPr>
        <p:spPr>
          <a:xfrm flipH="1">
            <a:off x="4107931" y="3318212"/>
            <a:ext cx="3719647" cy="1618216"/>
          </a:xfrm>
          <a:prstGeom prst="homePlate">
            <a:avLst>
              <a:gd name="adj" fmla="val 130244"/>
            </a:avLst>
          </a:prstGeom>
          <a:gradFill>
            <a:gsLst>
              <a:gs pos="0">
                <a:schemeClr val="accent4">
                  <a:lumMod val="56000"/>
                  <a:lumOff val="44000"/>
                  <a:alpha val="7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27432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Verdana" pitchFamily="34" charset="0"/>
                <a:cs typeface="Arial" pitchFamily="34" charset="0"/>
              </a:rPr>
              <a:t>Folders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Verdana" pitchFamily="34" charset="0"/>
                <a:cs typeface="Arial" pitchFamily="34" charset="0"/>
              </a:rPr>
              <a:t>MFPs for printing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Verdana" pitchFamily="34" charset="0"/>
                <a:cs typeface="Arial" pitchFamily="34" charset="0"/>
              </a:rPr>
              <a:t>FTP servers	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Verdana" pitchFamily="34" charset="0"/>
                <a:cs typeface="Arial" pitchFamily="34" charset="0"/>
              </a:rPr>
              <a:t>Email recipients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  <a:ea typeface="Verdana" pitchFamily="34" charset="0"/>
                <a:cs typeface="Arial" pitchFamily="34" charset="0"/>
              </a:rPr>
              <a:t>And more coming</a:t>
            </a:r>
          </a:p>
          <a:p>
            <a:pPr marL="342900" lvl="4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kern="0" dirty="0" smtClean="0">
              <a:solidFill>
                <a:srgbClr val="4F0E6C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8940" y="1972254"/>
            <a:ext cx="933451" cy="936755"/>
            <a:chOff x="6472234" y="1976140"/>
            <a:chExt cx="933451" cy="936755"/>
          </a:xfrm>
        </p:grpSpPr>
        <p:sp>
          <p:nvSpPr>
            <p:cNvPr id="23" name="Rectangle 22"/>
            <p:cNvSpPr/>
            <p:nvPr/>
          </p:nvSpPr>
          <p:spPr>
            <a:xfrm>
              <a:off x="6632772" y="2323803"/>
              <a:ext cx="696714" cy="53340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72234" y="1976140"/>
              <a:ext cx="695325" cy="6953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75384" y="2589730"/>
              <a:ext cx="63030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Output</a:t>
              </a:r>
            </a:p>
            <a:p>
              <a:pPr algn="r"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Folder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01791" y="5537961"/>
            <a:ext cx="990600" cy="946580"/>
            <a:chOff x="7010400" y="3027618"/>
            <a:chExt cx="990600" cy="946580"/>
          </a:xfrm>
        </p:grpSpPr>
        <p:sp>
          <p:nvSpPr>
            <p:cNvPr id="24" name="Rectangle 23"/>
            <p:cNvSpPr/>
            <p:nvPr/>
          </p:nvSpPr>
          <p:spPr>
            <a:xfrm>
              <a:off x="7239000" y="3244439"/>
              <a:ext cx="696714" cy="6643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38973" y="3027618"/>
              <a:ext cx="695325" cy="6953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10400" y="3639235"/>
              <a:ext cx="990600" cy="33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FTP</a:t>
              </a:r>
            </a:p>
            <a:p>
              <a:pPr algn="r"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Server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83409" y="2440632"/>
            <a:ext cx="990602" cy="1030288"/>
            <a:chOff x="5791198" y="5429912"/>
            <a:chExt cx="990602" cy="1030288"/>
          </a:xfrm>
        </p:grpSpPr>
        <p:sp>
          <p:nvSpPr>
            <p:cNvPr id="26" name="Rectangle 25"/>
            <p:cNvSpPr/>
            <p:nvPr/>
          </p:nvSpPr>
          <p:spPr>
            <a:xfrm>
              <a:off x="6019800" y="5715000"/>
              <a:ext cx="696714" cy="6643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91198" y="5429912"/>
              <a:ext cx="695325" cy="6953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39664" y="6125237"/>
              <a:ext cx="542136" cy="33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SMTP</a:t>
              </a:r>
            </a:p>
            <a:p>
              <a:pPr algn="r"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Out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1600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0E6C"/>
                </a:solidFill>
              </a:rPr>
              <a:t>And Distribute Processed Files…</a:t>
            </a:r>
            <a:endParaRPr lang="en-US" sz="2400" b="1" dirty="0">
              <a:solidFill>
                <a:srgbClr val="4F0E6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2209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Files can be </a:t>
            </a:r>
            <a:r>
              <a:rPr lang="en-US" sz="2400" b="1" dirty="0" smtClean="0">
                <a:latin typeface="+mn-lt"/>
              </a:rPr>
              <a:t>distributed</a:t>
            </a:r>
            <a:r>
              <a:rPr lang="en-US" sz="2400" dirty="0" smtClean="0">
                <a:latin typeface="+mn-lt"/>
              </a:rPr>
              <a:t> to:</a:t>
            </a:r>
            <a:endParaRPr lang="en-US" sz="24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37268" y="3556851"/>
            <a:ext cx="1636435" cy="997743"/>
            <a:chOff x="6400800" y="3962400"/>
            <a:chExt cx="1636435" cy="997743"/>
          </a:xfrm>
        </p:grpSpPr>
        <p:sp>
          <p:nvSpPr>
            <p:cNvPr id="25" name="Rectangle 24"/>
            <p:cNvSpPr/>
            <p:nvPr/>
          </p:nvSpPr>
          <p:spPr>
            <a:xfrm>
              <a:off x="6686813" y="4295775"/>
              <a:ext cx="1268213" cy="6643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2162" y="4699148"/>
              <a:ext cx="1205073" cy="219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Production Print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0800" y="3962400"/>
              <a:ext cx="1333500" cy="66675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3429000" y="3556851"/>
            <a:ext cx="381000" cy="332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283411" y="4865481"/>
            <a:ext cx="990600" cy="867172"/>
            <a:chOff x="7010400" y="5182791"/>
            <a:chExt cx="990600" cy="867172"/>
          </a:xfrm>
        </p:grpSpPr>
        <p:sp>
          <p:nvSpPr>
            <p:cNvPr id="29" name="Rectangle 28"/>
            <p:cNvSpPr/>
            <p:nvPr/>
          </p:nvSpPr>
          <p:spPr>
            <a:xfrm>
              <a:off x="7239000" y="5334000"/>
              <a:ext cx="696714" cy="66436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10400" y="5715000"/>
              <a:ext cx="990600" cy="33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+mn-lt"/>
                </a:rPr>
                <a:t>Office Printers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0400" y="5182791"/>
              <a:ext cx="695325" cy="5214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9812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Graphical and intuitive</a:t>
            </a:r>
            <a:endParaRPr lang="en-US" sz="2400" dirty="0" smtClean="0">
              <a:solidFill>
                <a:srgbClr val="4F0E6C"/>
              </a:solidFill>
              <a:latin typeface="+mn-lt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Drag-and-drop</a:t>
            </a:r>
            <a:r>
              <a:rPr lang="en-US" sz="2400" dirty="0" smtClean="0">
                <a:latin typeface="+mn-lt"/>
              </a:rPr>
              <a:t> functionality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Customizable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icons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Drawing</a:t>
            </a:r>
            <a:r>
              <a:rPr lang="en-US" sz="2400" dirty="0" smtClean="0">
                <a:latin typeface="+mn-lt"/>
              </a:rPr>
              <a:t> tools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Multiple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connectors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Easy to follow </a:t>
            </a:r>
            <a:r>
              <a:rPr lang="en-US" sz="2400" dirty="0" smtClean="0">
                <a:solidFill>
                  <a:srgbClr val="4F0E6C"/>
                </a:solidFill>
                <a:latin typeface="+mn-lt"/>
              </a:rPr>
              <a:t>validation</a:t>
            </a:r>
            <a:r>
              <a:rPr lang="en-US" sz="2400" dirty="0" smtClean="0">
                <a:latin typeface="+mn-lt"/>
              </a:rPr>
              <a:t> messages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57800" y="2438400"/>
            <a:ext cx="3063204" cy="240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0E6C"/>
                </a:solidFill>
              </a:rPr>
              <a:t>Create Workflows Easily With The Workflow Builder</a:t>
            </a:r>
            <a:endParaRPr lang="en-US" sz="2400" b="1" dirty="0">
              <a:solidFill>
                <a:srgbClr val="4F0E6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9402" y="4104300"/>
            <a:ext cx="1897398" cy="142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20980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Advanced options included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Specify day and time to run workflows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Schedule Your Workflow…</a:t>
            </a:r>
            <a:endParaRPr lang="en-US" sz="2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862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F0E6C"/>
                </a:solidFill>
                <a:latin typeface="+mn-lt"/>
              </a:rPr>
              <a:t>…Or Start At The MFP Panel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09408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  <a:ea typeface="Verdana" pitchFamily="34" charset="0"/>
                <a:cs typeface="Arial" pitchFamily="34" charset="0"/>
              </a:rPr>
              <a:t>Graphical and Native MFP UI Support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+mn-lt"/>
                <a:ea typeface="Verdana" pitchFamily="34" charset="0"/>
                <a:cs typeface="Arial" pitchFamily="34" charset="0"/>
              </a:rPr>
              <a:t>iOption not required for Native UI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943" y="4356477"/>
            <a:ext cx="2737455" cy="1824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0" y="1752600"/>
            <a:ext cx="3543300" cy="2015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593" y="275318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TW_WorldwideBiz</Template>
  <TotalTime>4022</TotalTime>
  <Words>660</Words>
  <Application>Microsoft Office PowerPoint</Application>
  <PresentationFormat>On-screen Show (4:3)</PresentationFormat>
  <Paragraphs>167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Manuel Couceiro</dc:creator>
  <cp:lastModifiedBy>Catherine</cp:lastModifiedBy>
  <cp:revision>470</cp:revision>
  <cp:lastPrinted>2012-07-11T20:54:34Z</cp:lastPrinted>
  <dcterms:created xsi:type="dcterms:W3CDTF">2008-02-05T20:01:55Z</dcterms:created>
  <dcterms:modified xsi:type="dcterms:W3CDTF">2012-07-13T13:22:44Z</dcterms:modified>
</cp:coreProperties>
</file>