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6" r:id="rId5"/>
    <p:sldId id="263" r:id="rId6"/>
    <p:sldId id="261"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75" autoAdjust="0"/>
  </p:normalViewPr>
  <p:slideViewPr>
    <p:cSldViewPr>
      <p:cViewPr>
        <p:scale>
          <a:sx n="134" d="100"/>
          <a:sy n="134" d="100"/>
        </p:scale>
        <p:origin x="-893"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C7BAC-60B7-46F7-8A97-0D43BE065A28}" type="datetimeFigureOut">
              <a:rPr lang="en-US" smtClean="0"/>
              <a:t>1/10/2019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5302E-6086-48CC-9D21-D34D932E6B8D}" type="slidenum">
              <a:rPr lang="en-US" smtClean="0"/>
              <a:t>‹#›</a:t>
            </a:fld>
            <a:endParaRPr lang="en-US"/>
          </a:p>
        </p:txBody>
      </p:sp>
    </p:spTree>
    <p:extLst>
      <p:ext uri="{BB962C8B-B14F-4D97-AF65-F5344CB8AC3E}">
        <p14:creationId xmlns:p14="http://schemas.microsoft.com/office/powerpoint/2010/main" val="198172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arketingexperiments.com/improving-website-conversion/free-trial-offer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arketingexperiments.com/improving-website-conversion/free-trial-offer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0" tIns="45697" rIns="91420" bIns="45697" anchor="t" anchorCtr="0">
            <a:noAutofit/>
          </a:bodyPr>
          <a:lstStyle/>
          <a:p>
            <a:endParaRPr/>
          </a:p>
        </p:txBody>
      </p:sp>
      <p:sp>
        <p:nvSpPr>
          <p:cNvPr id="88" name="Google Shape;88;p1:notes"/>
          <p:cNvSpPr txBox="1">
            <a:spLocks noGrp="1"/>
          </p:cNvSpPr>
          <p:nvPr>
            <p:ph type="sldNum" idx="12"/>
          </p:nvPr>
        </p:nvSpPr>
        <p:spPr>
          <a:xfrm>
            <a:off x="3884613" y="8685213"/>
            <a:ext cx="2971800" cy="457200"/>
          </a:xfrm>
          <a:prstGeom prst="rect">
            <a:avLst/>
          </a:prstGeom>
          <a:noFill/>
          <a:ln>
            <a:noFill/>
          </a:ln>
        </p:spPr>
        <p:txBody>
          <a:bodyPr spcFirstLastPara="1" wrap="square" lIns="91420" tIns="45697" rIns="91420" bIns="45697" anchor="b" anchorCtr="0">
            <a:noAutofit/>
          </a:bodyPr>
          <a:lstStyle/>
          <a:p>
            <a:pPr algn="r"/>
            <a:fld id="{00000000-1234-1234-1234-123412341234}" type="slidenum">
              <a:rPr lang="en-US"/>
              <a:pPr algn="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0" tIns="45697" rIns="91420" bIns="45697" anchor="t" anchorCtr="0">
            <a:noAutofit/>
          </a:bodyPr>
          <a:lstStyle/>
          <a:p>
            <a:endParaRPr/>
          </a:p>
        </p:txBody>
      </p:sp>
      <p:sp>
        <p:nvSpPr>
          <p:cNvPr id="119" name="Google Shape;119;p3:notes"/>
          <p:cNvSpPr txBox="1">
            <a:spLocks noGrp="1"/>
          </p:cNvSpPr>
          <p:nvPr>
            <p:ph type="sldNum" idx="12"/>
          </p:nvPr>
        </p:nvSpPr>
        <p:spPr>
          <a:xfrm>
            <a:off x="3884613" y="8685213"/>
            <a:ext cx="2971800" cy="457200"/>
          </a:xfrm>
          <a:prstGeom prst="rect">
            <a:avLst/>
          </a:prstGeom>
          <a:noFill/>
          <a:ln>
            <a:noFill/>
          </a:ln>
        </p:spPr>
        <p:txBody>
          <a:bodyPr spcFirstLastPara="1" wrap="square" lIns="91420" tIns="45697" rIns="91420" bIns="45697"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 typeface="Arial" panose="020B0604020202020204" pitchFamily="34" charset="0"/>
              <a:buChar char="•"/>
            </a:pPr>
            <a:r>
              <a:rPr lang="en-US" dirty="0"/>
              <a:t>HELP SELL = STRESS </a:t>
            </a:r>
          </a:p>
          <a:p>
            <a:pPr marL="285734" indent="-285734">
              <a:buFont typeface="Arial" panose="020B0604020202020204" pitchFamily="34" charset="0"/>
              <a:buChar char="•"/>
            </a:pPr>
            <a:r>
              <a:rPr lang="en-US" dirty="0"/>
              <a:t>BENEFITS = PREVENTS CONFUSION, ALLOWS CLARITY MOST FREQUENTLY REQUESTED FEATURE</a:t>
            </a:r>
          </a:p>
          <a:p>
            <a:endParaRPr lang="en-US" dirty="0"/>
          </a:p>
          <a:p>
            <a:endParaRPr lang="en-US" dirty="0"/>
          </a:p>
          <a:p>
            <a:pPr lvl="0"/>
            <a:r>
              <a:rPr lang="en-US" dirty="0"/>
              <a:t>the customer should be able to see all available demo nodes in the existing Workflow Designer node’s pallet. The customer should be able to drag &amp; drop one or more demo node onto the Canvas to initiate the automatic activation and installation of the demo nodes in the corresponding licensable node bundle. The proposed implementation is further explained in detail in the subsequent sections.</a:t>
            </a:r>
          </a:p>
          <a:p>
            <a:r>
              <a:rPr lang="en-US" dirty="0"/>
              <a:t>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latin typeface="Calibri"/>
                <a:ea typeface="Calibri"/>
                <a:cs typeface="Calibri"/>
                <a:sym typeface="Calibri"/>
              </a:rPr>
              <a:pPr algn="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87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 typeface="Arial" panose="020B0604020202020204" pitchFamily="34" charset="0"/>
              <a:buChar char="•"/>
            </a:pPr>
            <a:r>
              <a:rPr lang="en-US" dirty="0"/>
              <a:t>HELP SELL = STRESS </a:t>
            </a:r>
          </a:p>
          <a:p>
            <a:pPr marL="285734" indent="-285734">
              <a:buFont typeface="Arial" panose="020B0604020202020204" pitchFamily="34" charset="0"/>
              <a:buChar char="•"/>
            </a:pPr>
            <a:r>
              <a:rPr lang="en-US" dirty="0"/>
              <a:t>BENEFITS = PREVENTS CONFUSION, ALLOWS CLARITY MOST FREQUENTLY REQUESTED FEATURE</a:t>
            </a:r>
          </a:p>
          <a:p>
            <a:endParaRPr lang="en-US" dirty="0"/>
          </a:p>
          <a:p>
            <a:endParaRPr lang="en-US" dirty="0"/>
          </a:p>
          <a:p>
            <a:pPr lvl="0"/>
            <a:r>
              <a:rPr lang="en-US" dirty="0"/>
              <a:t>the customer should be able to see all available demo nodes in the existing Workflow Designer node’s pallet. The customer should be able to drag &amp; drop one or more demo node onto the Canvas to initiate the automatic activation and installation of the demo nodes in the corresponding licensable node bundle. The proposed implementation is further explained in detail in the subsequent sections.</a:t>
            </a:r>
          </a:p>
          <a:p>
            <a:r>
              <a:rPr lang="en-US" dirty="0"/>
              <a:t>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latin typeface="Calibri"/>
                <a:ea typeface="Calibri"/>
                <a:cs typeface="Calibri"/>
                <a:sym typeface="Calibri"/>
              </a:rPr>
              <a:pPr algn="r"/>
              <a:t>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87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 typeface="Arial" panose="020B0604020202020204" pitchFamily="34" charset="0"/>
              <a:buChar char="•"/>
            </a:pPr>
            <a:r>
              <a:rPr lang="en-US" dirty="0"/>
              <a:t>HELP SELL = STRESS </a:t>
            </a:r>
          </a:p>
          <a:p>
            <a:pPr marL="285734" indent="-285734">
              <a:buFont typeface="Arial" panose="020B0604020202020204" pitchFamily="34" charset="0"/>
              <a:buChar char="•"/>
            </a:pPr>
            <a:r>
              <a:rPr lang="en-US" dirty="0"/>
              <a:t>BENEFITS = PREVENTS CONFUSION, ALLOWS CLARITY MOST FREQUENTLY REQUESTED </a:t>
            </a:r>
            <a:r>
              <a:rPr lang="en-US" dirty="0" smtClean="0"/>
              <a:t>FEATURE”</a:t>
            </a:r>
            <a:r>
              <a:rPr lang="en-US" sz="1200" b="0" i="0" u="none" strike="noStrike" kern="1200" dirty="0" smtClean="0">
                <a:solidFill>
                  <a:schemeClr val="tx1"/>
                </a:solidFill>
                <a:effectLst/>
                <a:latin typeface="+mn-lt"/>
                <a:ea typeface="+mn-ea"/>
                <a:cs typeface="+mn-cs"/>
              </a:rPr>
              <a:t> </a:t>
            </a:r>
          </a:p>
          <a:p>
            <a:pPr marL="285734" indent="-285734">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285734" indent="-285734">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Free trials sharply reduce the need for aggressive selling: A product or service practically sells itself if prospective customers are able to extensively explore what you’re offering on their own. This means your sales team will have a lighter burden to shoulder and more time available to focus, as we did, on other vital tasks such as uncovering and pursuing new leads.”</a:t>
            </a:r>
          </a:p>
          <a:p>
            <a:pPr marL="0" indent="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Two studies of free trial offers of website subscription services found average </a:t>
            </a:r>
            <a:r>
              <a:rPr lang="en-US" sz="1200" b="0" i="0" u="sng" strike="noStrike" kern="1200" dirty="0" smtClean="0">
                <a:solidFill>
                  <a:schemeClr val="tx1"/>
                </a:solidFill>
                <a:effectLst/>
                <a:latin typeface="+mn-lt"/>
                <a:ea typeface="+mn-ea"/>
                <a:cs typeface="+mn-cs"/>
                <a:hlinkClick r:id="rId3"/>
              </a:rPr>
              <a:t>sales conversion rates</a:t>
            </a:r>
            <a:r>
              <a:rPr lang="en-US" sz="1200" b="0" i="0" u="none" strike="noStrike" kern="1200" dirty="0" smtClean="0">
                <a:solidFill>
                  <a:schemeClr val="tx1"/>
                </a:solidFill>
                <a:effectLst/>
                <a:latin typeface="+mn-lt"/>
                <a:ea typeface="+mn-ea"/>
                <a:cs typeface="+mn-cs"/>
              </a:rPr>
              <a:t> of approximately 75 percent – in other words, roughly three-quarters of the people who signed up for the free trial stayed on as paying customers after the trial period ended.</a:t>
            </a:r>
            <a:endParaRPr lang="en-US" dirty="0" smtClean="0"/>
          </a:p>
          <a:p>
            <a:pPr marL="285734" indent="-285734">
              <a:buFont typeface="Arial" panose="020B0604020202020204" pitchFamily="34" charset="0"/>
              <a:buChar char="•"/>
            </a:pPr>
            <a:endParaRPr lang="en-US" dirty="0" smtClean="0"/>
          </a:p>
          <a:p>
            <a:pPr marL="285734" indent="-285734">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latin typeface="Calibri"/>
                <a:ea typeface="Calibri"/>
                <a:cs typeface="Calibri"/>
                <a:sym typeface="Calibri"/>
              </a:rPr>
              <a:pPr algn="r"/>
              <a:t>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87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 typeface="Arial" panose="020B0604020202020204" pitchFamily="34" charset="0"/>
              <a:buChar char="•"/>
            </a:pPr>
            <a:r>
              <a:rPr lang="en-US" dirty="0"/>
              <a:t>HELP SELL = STRESS </a:t>
            </a:r>
          </a:p>
          <a:p>
            <a:pPr marL="285734" indent="-285734">
              <a:buFont typeface="Arial" panose="020B0604020202020204" pitchFamily="34" charset="0"/>
              <a:buChar char="•"/>
            </a:pPr>
            <a:r>
              <a:rPr lang="en-US" dirty="0"/>
              <a:t>BENEFITS = PREVENTS CONFUSION, ALLOWS CLARITY MOST FREQUENTLY REQUESTED </a:t>
            </a:r>
            <a:r>
              <a:rPr lang="en-US" dirty="0" smtClean="0"/>
              <a:t>FEATURE”</a:t>
            </a:r>
            <a:r>
              <a:rPr lang="en-US" sz="1200" b="0" i="0" u="none" strike="noStrike" kern="1200" dirty="0" smtClean="0">
                <a:solidFill>
                  <a:schemeClr val="tx1"/>
                </a:solidFill>
                <a:effectLst/>
                <a:latin typeface="+mn-lt"/>
                <a:ea typeface="+mn-ea"/>
                <a:cs typeface="+mn-cs"/>
              </a:rPr>
              <a:t> </a:t>
            </a:r>
          </a:p>
          <a:p>
            <a:pPr marL="285734" indent="-285734">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285734" indent="-285734">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Free trials sharply reduce the need for aggressive selling: A product or service practically sells itself if prospective customers are able to extensively explore what you’re offering on their own. This means your sales team will have a lighter burden to shoulder and more time available to focus, as we did, on other vital tasks such as uncovering and pursuing new leads.”</a:t>
            </a:r>
          </a:p>
          <a:p>
            <a:pPr marL="0" indent="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Two studies of free trial offers of website subscription services found average </a:t>
            </a:r>
            <a:r>
              <a:rPr lang="en-US" sz="1200" b="0" i="0" u="sng" strike="noStrike" kern="1200" dirty="0" smtClean="0">
                <a:solidFill>
                  <a:schemeClr val="tx1"/>
                </a:solidFill>
                <a:effectLst/>
                <a:latin typeface="+mn-lt"/>
                <a:ea typeface="+mn-ea"/>
                <a:cs typeface="+mn-cs"/>
                <a:hlinkClick r:id="rId3"/>
              </a:rPr>
              <a:t>sales conversion rates</a:t>
            </a:r>
            <a:r>
              <a:rPr lang="en-US" sz="1200" b="0" i="0" u="none" strike="noStrike" kern="1200" dirty="0" smtClean="0">
                <a:solidFill>
                  <a:schemeClr val="tx1"/>
                </a:solidFill>
                <a:effectLst/>
                <a:latin typeface="+mn-lt"/>
                <a:ea typeface="+mn-ea"/>
                <a:cs typeface="+mn-cs"/>
              </a:rPr>
              <a:t> of approximately 75 percent – in other words, roughly three-quarters of the people who signed up for the free trial stayed on as paying customers after the trial period ended.</a:t>
            </a:r>
            <a:endParaRPr lang="en-US" dirty="0" smtClean="0"/>
          </a:p>
          <a:p>
            <a:pPr marL="285734" indent="-285734">
              <a:buFont typeface="Arial" panose="020B0604020202020204" pitchFamily="34" charset="0"/>
              <a:buChar char="•"/>
            </a:pPr>
            <a:endParaRPr lang="en-US" dirty="0" smtClean="0"/>
          </a:p>
          <a:p>
            <a:pPr marL="285734" indent="-285734">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latin typeface="Calibri"/>
                <a:ea typeface="Calibri"/>
                <a:cs typeface="Calibri"/>
                <a:sym typeface="Calibri"/>
              </a:rPr>
              <a:pPr algn="r"/>
              <a:t>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87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38FC3-4930-465E-91B2-C06A017CA2DC}"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270640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38FC3-4930-465E-91B2-C06A017CA2DC}"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374385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38FC3-4930-465E-91B2-C06A017CA2DC}"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377950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38FC3-4930-465E-91B2-C06A017CA2DC}"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412552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38FC3-4930-465E-91B2-C06A017CA2DC}"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31747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38FC3-4930-465E-91B2-C06A017CA2DC}"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233544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38FC3-4930-465E-91B2-C06A017CA2DC}"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407323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38FC3-4930-465E-91B2-C06A017CA2DC}" type="datetimeFigureOut">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292531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38FC3-4930-465E-91B2-C06A017CA2DC}"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282880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38FC3-4930-465E-91B2-C06A017CA2DC}"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241895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38FC3-4930-465E-91B2-C06A017CA2DC}"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803D2-A482-49C3-ACD2-F1EAC28D4B94}" type="slidenum">
              <a:rPr lang="en-US" smtClean="0"/>
              <a:t>‹#›</a:t>
            </a:fld>
            <a:endParaRPr lang="en-US"/>
          </a:p>
        </p:txBody>
      </p:sp>
    </p:spTree>
    <p:extLst>
      <p:ext uri="{BB962C8B-B14F-4D97-AF65-F5344CB8AC3E}">
        <p14:creationId xmlns:p14="http://schemas.microsoft.com/office/powerpoint/2010/main" val="264662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38FC3-4930-465E-91B2-C06A017CA2DC}" type="datetimeFigureOut">
              <a:rPr lang="en-US" smtClean="0"/>
              <a:t>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03D2-A482-49C3-ACD2-F1EAC28D4B94}" type="slidenum">
              <a:rPr lang="en-US" smtClean="0"/>
              <a:t>‹#›</a:t>
            </a:fld>
            <a:endParaRPr lang="en-US"/>
          </a:p>
        </p:txBody>
      </p:sp>
    </p:spTree>
    <p:extLst>
      <p:ext uri="{BB962C8B-B14F-4D97-AF65-F5344CB8AC3E}">
        <p14:creationId xmlns:p14="http://schemas.microsoft.com/office/powerpoint/2010/main" val="410896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8000" b="8148"/>
          <a:stretch/>
        </p:blipFill>
        <p:spPr>
          <a:xfrm>
            <a:off x="381001" y="548640"/>
            <a:ext cx="8381999" cy="5750560"/>
          </a:xfrm>
          <a:prstGeom prst="rect">
            <a:avLst/>
          </a:prstGeom>
        </p:spPr>
      </p:pic>
      <p:sp>
        <p:nvSpPr>
          <p:cNvPr id="15" name="Parallelogram 14"/>
          <p:cNvSpPr/>
          <p:nvPr/>
        </p:nvSpPr>
        <p:spPr>
          <a:xfrm>
            <a:off x="3676650" y="0"/>
            <a:ext cx="5162550" cy="6858000"/>
          </a:xfrm>
          <a:prstGeom prst="parallelogram">
            <a:avLst/>
          </a:prstGeom>
          <a:gradFill flip="none" rotWithShape="1">
            <a:gsLst>
              <a:gs pos="0">
                <a:srgbClr val="0070C0">
                  <a:alpha val="81000"/>
                </a:srgbClr>
              </a:gs>
              <a:gs pos="100000">
                <a:schemeClr val="accent4">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oogle Shape;92;p13"/>
          <p:cNvPicPr preferRelativeResize="0"/>
          <p:nvPr/>
        </p:nvPicPr>
        <p:blipFill rotWithShape="1">
          <a:blip r:embed="rId4">
            <a:alphaModFix/>
          </a:blip>
          <a:srcRect/>
          <a:stretch/>
        </p:blipFill>
        <p:spPr>
          <a:xfrm>
            <a:off x="152400" y="6324600"/>
            <a:ext cx="533400" cy="533400"/>
          </a:xfrm>
          <a:prstGeom prst="rect">
            <a:avLst/>
          </a:prstGeom>
          <a:noFill/>
          <a:ln>
            <a:noFill/>
          </a:ln>
        </p:spPr>
      </p:pic>
      <p:sp>
        <p:nvSpPr>
          <p:cNvPr id="94" name="Google Shape;94;p13"/>
          <p:cNvSpPr txBox="1">
            <a:spLocks noGrp="1"/>
          </p:cNvSpPr>
          <p:nvPr>
            <p:ph type="ctrTitle"/>
          </p:nvPr>
        </p:nvSpPr>
        <p:spPr>
          <a:xfrm>
            <a:off x="4276725" y="2332793"/>
            <a:ext cx="3962400" cy="9953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200"/>
              <a:buFont typeface="Rambla"/>
              <a:buNone/>
            </a:pPr>
            <a:r>
              <a:rPr lang="en-US" b="1" dirty="0" smtClean="0">
                <a:solidFill>
                  <a:schemeClr val="bg1"/>
                </a:solidFill>
                <a:latin typeface="Arial" panose="020B0604020202020204" pitchFamily="34" charset="0"/>
                <a:ea typeface="Rambla"/>
                <a:cs typeface="Arial" panose="020B0604020202020204" pitchFamily="34" charset="0"/>
                <a:sym typeface="Rambla"/>
              </a:rPr>
              <a:t> </a:t>
            </a:r>
            <a:r>
              <a:rPr lang="en-US" sz="4800" b="1" dirty="0">
                <a:solidFill>
                  <a:schemeClr val="bg1"/>
                </a:solidFill>
                <a:latin typeface="Arial" panose="020B0604020202020204" pitchFamily="34" charset="0"/>
                <a:ea typeface="Rambla"/>
                <a:cs typeface="Arial" panose="020B0604020202020204" pitchFamily="34" charset="0"/>
                <a:sym typeface="Rambla"/>
              </a:rPr>
              <a:t/>
            </a:r>
            <a:br>
              <a:rPr lang="en-US" sz="4800" b="1" dirty="0">
                <a:solidFill>
                  <a:schemeClr val="bg1"/>
                </a:solidFill>
                <a:latin typeface="Arial" panose="020B0604020202020204" pitchFamily="34" charset="0"/>
                <a:ea typeface="Rambla"/>
                <a:cs typeface="Arial" panose="020B0604020202020204" pitchFamily="34" charset="0"/>
                <a:sym typeface="Rambla"/>
              </a:rPr>
            </a:br>
            <a:endParaRPr sz="1400" b="1" i="1" dirty="0">
              <a:solidFill>
                <a:schemeClr val="bg1"/>
              </a:solidFill>
              <a:latin typeface="Arial" panose="020B0604020202020204" pitchFamily="34" charset="0"/>
              <a:ea typeface="Rambla"/>
              <a:cs typeface="Arial" panose="020B0604020202020204" pitchFamily="34" charset="0"/>
              <a:sym typeface="Rambla"/>
            </a:endParaRPr>
          </a:p>
        </p:txBody>
      </p:sp>
      <p:pic>
        <p:nvPicPr>
          <p:cNvPr id="99" name="Google Shape;99;p13"/>
          <p:cNvPicPr preferRelativeResize="0"/>
          <p:nvPr/>
        </p:nvPicPr>
        <p:blipFill rotWithShape="1">
          <a:blip r:embed="rId5">
            <a:alphaModFix/>
          </a:blip>
          <a:srcRect/>
          <a:stretch/>
        </p:blipFill>
        <p:spPr>
          <a:xfrm>
            <a:off x="514103" y="548640"/>
            <a:ext cx="1231570" cy="813614"/>
          </a:xfrm>
          <a:prstGeom prst="rect">
            <a:avLst/>
          </a:prstGeom>
          <a:noFill/>
          <a:ln>
            <a:noFill/>
          </a:ln>
        </p:spPr>
      </p:pic>
      <p:pic>
        <p:nvPicPr>
          <p:cNvPr id="100" name="Google Shape;100;p13"/>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327" y="1600232"/>
            <a:ext cx="3241811" cy="803811"/>
          </a:xfrm>
          <a:prstGeom prst="rect">
            <a:avLst/>
          </a:prstGeom>
          <a:noFill/>
          <a:ln>
            <a:noFill/>
          </a:ln>
        </p:spPr>
      </p:pic>
      <p:sp>
        <p:nvSpPr>
          <p:cNvPr id="2" name="Parallelogram 1"/>
          <p:cNvSpPr/>
          <p:nvPr/>
        </p:nvSpPr>
        <p:spPr>
          <a:xfrm>
            <a:off x="-296882" y="4316680"/>
            <a:ext cx="8775864" cy="890649"/>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Google Shape;95;p13"/>
          <p:cNvSpPr txBox="1">
            <a:spLocks noGrp="1"/>
          </p:cNvSpPr>
          <p:nvPr>
            <p:ph type="subTitle" idx="1"/>
          </p:nvPr>
        </p:nvSpPr>
        <p:spPr>
          <a:xfrm>
            <a:off x="1830775" y="4415555"/>
            <a:ext cx="5943600" cy="41988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62626"/>
              </a:buClr>
              <a:buSzPts val="2480"/>
              <a:buNone/>
            </a:pPr>
            <a:r>
              <a:rPr lang="en-US" sz="2480" dirty="0">
                <a:solidFill>
                  <a:schemeClr val="bg1"/>
                </a:solidFill>
              </a:rPr>
              <a:t>Introducing New </a:t>
            </a:r>
            <a:r>
              <a:rPr lang="en-US" sz="2480" dirty="0" smtClean="0">
                <a:solidFill>
                  <a:schemeClr val="bg1"/>
                </a:solidFill>
              </a:rPr>
              <a:t>Demo Node Licenses</a:t>
            </a:r>
            <a:endParaRPr sz="2480" dirty="0">
              <a:solidFill>
                <a:schemeClr val="bg1"/>
              </a:solidFill>
            </a:endParaRPr>
          </a:p>
        </p:txBody>
      </p:sp>
      <p:sp>
        <p:nvSpPr>
          <p:cNvPr id="93" name="Google Shape;93;p13"/>
          <p:cNvSpPr txBox="1"/>
          <p:nvPr/>
        </p:nvSpPr>
        <p:spPr>
          <a:xfrm>
            <a:off x="4826325" y="4789739"/>
            <a:ext cx="2286000" cy="4321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dirty="0">
                <a:solidFill>
                  <a:schemeClr val="bg1"/>
                </a:solidFill>
                <a:latin typeface="Calibri"/>
                <a:ea typeface="Calibri"/>
                <a:cs typeface="Calibri"/>
                <a:sym typeface="Calibri"/>
              </a:rPr>
              <a:t>Solutions Engineering Center</a:t>
            </a:r>
            <a:endParaRPr sz="1200" b="0" i="0" u="none" strike="noStrike" cap="none" dirty="0">
              <a:solidFill>
                <a:schemeClr val="bg1"/>
              </a:solidFill>
              <a:latin typeface="Calibri"/>
              <a:ea typeface="Calibri"/>
              <a:cs typeface="Calibri"/>
              <a:sym typeface="Calibri"/>
            </a:endParaRPr>
          </a:p>
        </p:txBody>
      </p:sp>
      <p:sp>
        <p:nvSpPr>
          <p:cNvPr id="3" name="TextBox 2"/>
          <p:cNvSpPr txBox="1"/>
          <p:nvPr/>
        </p:nvSpPr>
        <p:spPr>
          <a:xfrm>
            <a:off x="7772400" y="6400800"/>
            <a:ext cx="990600" cy="215444"/>
          </a:xfrm>
          <a:prstGeom prst="rect">
            <a:avLst/>
          </a:prstGeom>
          <a:noFill/>
        </p:spPr>
        <p:txBody>
          <a:bodyPr wrap="square" rtlCol="0">
            <a:spAutoFit/>
          </a:bodyPr>
          <a:lstStyle/>
          <a:p>
            <a:pPr algn="r"/>
            <a:r>
              <a:rPr lang="en-US" sz="800" dirty="0" smtClean="0"/>
              <a:t>January 2019</a:t>
            </a:r>
            <a:endParaRPr lang="en-US" sz="800" dirty="0"/>
          </a:p>
        </p:txBody>
      </p:sp>
    </p:spTree>
    <p:extLst>
      <p:ext uri="{BB962C8B-B14F-4D97-AF65-F5344CB8AC3E}">
        <p14:creationId xmlns:p14="http://schemas.microsoft.com/office/powerpoint/2010/main" val="51764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050" name="Picture 2" descr="D:\Presentations\2017 YBR\iStock-817742672.jpg"/>
          <p:cNvPicPr>
            <a:picLocks noChangeAspect="1" noChangeArrowheads="1"/>
          </p:cNvPicPr>
          <p:nvPr/>
        </p:nvPicPr>
        <p:blipFill rotWithShape="1">
          <a:blip r:embed="rId3">
            <a:extLst>
              <a:ext uri="{28A0092B-C50C-407E-A947-70E740481C1C}">
                <a14:useLocalDpi xmlns:a14="http://schemas.microsoft.com/office/drawing/2010/main" val="0"/>
              </a:ext>
            </a:extLst>
          </a:blip>
          <a:srcRect l="28638" r="28638"/>
          <a:stretch/>
        </p:blipFill>
        <p:spPr bwMode="auto">
          <a:xfrm>
            <a:off x="7481455" y="0"/>
            <a:ext cx="1662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81455" y="0"/>
            <a:ext cx="1662545" cy="6858000"/>
          </a:xfrm>
          <a:prstGeom prst="rect">
            <a:avLst/>
          </a:prstGeom>
          <a:gradFill>
            <a:gsLst>
              <a:gs pos="0">
                <a:srgbClr val="0070C0">
                  <a:alpha val="61000"/>
                </a:srgbClr>
              </a:gs>
              <a:gs pos="100000">
                <a:schemeClr val="accent4">
                  <a:alpha val="5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1" y="1264721"/>
            <a:ext cx="8300851" cy="1227124"/>
          </a:xfrm>
          <a:prstGeom prst="parallelogram">
            <a:avLst>
              <a:gd name="adj" fmla="val 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p15"/>
          <p:cNvSpPr txBox="1"/>
          <p:nvPr/>
        </p:nvSpPr>
        <p:spPr>
          <a:xfrm>
            <a:off x="-157949" y="-553998"/>
            <a:ext cx="4729949"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0" b="1" dirty="0">
              <a:solidFill>
                <a:srgbClr val="0070C0"/>
              </a:solidFill>
              <a:latin typeface="Arial"/>
              <a:ea typeface="Arial"/>
              <a:cs typeface="Arial"/>
              <a:sym typeface="Arial"/>
            </a:endParaRPr>
          </a:p>
        </p:txBody>
      </p:sp>
      <p:sp>
        <p:nvSpPr>
          <p:cNvPr id="146" name="Google Shape;146;p15"/>
          <p:cNvSpPr/>
          <p:nvPr/>
        </p:nvSpPr>
        <p:spPr>
          <a:xfrm flipH="1">
            <a:off x="292432" y="1433425"/>
            <a:ext cx="7094019" cy="1058420"/>
          </a:xfrm>
          <a:prstGeom prst="rect">
            <a:avLst/>
          </a:prstGeom>
          <a:noFill/>
          <a:ln>
            <a:noFill/>
          </a:ln>
        </p:spPr>
        <p:txBody>
          <a:bodyPr spcFirstLastPara="1" wrap="square" lIns="91425" tIns="45700" rIns="91425" bIns="45700" anchor="ctr" anchorCtr="0">
            <a:noAutofit/>
          </a:bodyPr>
          <a:lstStyle/>
          <a:p>
            <a:r>
              <a:rPr lang="en-US" sz="2000" dirty="0">
                <a:solidFill>
                  <a:schemeClr val="bg1"/>
                </a:solidFill>
                <a:latin typeface="Arial" panose="020B0604020202020204" pitchFamily="34" charset="0"/>
              </a:rPr>
              <a:t>An award winning automation solution that </a:t>
            </a:r>
            <a:r>
              <a:rPr lang="en-US" sz="2000" b="1" dirty="0">
                <a:solidFill>
                  <a:srgbClr val="00B0F0"/>
                </a:solidFill>
                <a:latin typeface="Arial" panose="020B0604020202020204" pitchFamily="34" charset="0"/>
              </a:rPr>
              <a:t>optimizes business processes</a:t>
            </a:r>
            <a:r>
              <a:rPr lang="en-US" sz="2000" dirty="0">
                <a:solidFill>
                  <a:srgbClr val="00B0F0"/>
                </a:solidFill>
                <a:latin typeface="Arial" panose="020B0604020202020204" pitchFamily="34" charset="0"/>
              </a:rPr>
              <a:t>, </a:t>
            </a:r>
            <a:r>
              <a:rPr lang="en-US" sz="2000" b="1" dirty="0">
                <a:solidFill>
                  <a:srgbClr val="00B0F0"/>
                </a:solidFill>
                <a:latin typeface="Arial" panose="020B0604020202020204" pitchFamily="34" charset="0"/>
              </a:rPr>
              <a:t>reduces costs</a:t>
            </a:r>
            <a:r>
              <a:rPr lang="en-US" sz="2000" dirty="0">
                <a:solidFill>
                  <a:schemeClr val="bg1"/>
                </a:solidFill>
                <a:latin typeface="Arial" panose="020B0604020202020204" pitchFamily="34" charset="0"/>
              </a:rPr>
              <a:t>, and </a:t>
            </a:r>
            <a:r>
              <a:rPr lang="en-US" sz="2000" b="1" dirty="0">
                <a:solidFill>
                  <a:srgbClr val="00B0F0"/>
                </a:solidFill>
                <a:latin typeface="Arial" panose="020B0604020202020204" pitchFamily="34" charset="0"/>
              </a:rPr>
              <a:t>increases productivity</a:t>
            </a:r>
            <a:r>
              <a:rPr lang="en-US" sz="2000" b="1" dirty="0">
                <a:solidFill>
                  <a:srgbClr val="0070C0"/>
                </a:solidFill>
                <a:latin typeface="Arial" panose="020B0604020202020204" pitchFamily="34" charset="0"/>
              </a:rPr>
              <a:t> </a:t>
            </a:r>
            <a:r>
              <a:rPr lang="en-US" sz="2000" dirty="0">
                <a:solidFill>
                  <a:schemeClr val="bg1"/>
                </a:solidFill>
                <a:latin typeface="Arial" panose="020B0604020202020204" pitchFamily="34" charset="0"/>
              </a:rPr>
              <a:t>for any organization by: </a:t>
            </a:r>
            <a:endParaRPr lang="en-US" sz="2000" dirty="0">
              <a:solidFill>
                <a:schemeClr val="bg1"/>
              </a:solidFill>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30" name="Picture 6" descr="C:\Users\Hayley\Documents\Graphics\bli-awardspng.png">
            <a:extLst>
              <a:ext uri="{FF2B5EF4-FFF2-40B4-BE49-F238E27FC236}">
                <a16:creationId xmlns="" xmlns:a16="http://schemas.microsoft.com/office/drawing/2014/main" id="{434BA591-7578-4208-80D3-7BE094B4F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055" y="1104404"/>
            <a:ext cx="2333625" cy="2828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3CAA1793-8935-4836-988B-6123CA8F1C72}"/>
              </a:ext>
            </a:extLst>
          </p:cNvPr>
          <p:cNvSpPr/>
          <p:nvPr/>
        </p:nvSpPr>
        <p:spPr>
          <a:xfrm>
            <a:off x="482438" y="2678881"/>
            <a:ext cx="6714005" cy="4473019"/>
          </a:xfrm>
          <a:prstGeom prst="rect">
            <a:avLst/>
          </a:prstGeom>
        </p:spPr>
        <p:txBody>
          <a:bodyPr wrap="square">
            <a:spAutoFit/>
          </a:bodyPr>
          <a:lstStyle/>
          <a:p>
            <a:pPr marL="227013" indent="-227013" fontAlgn="base">
              <a:spcBef>
                <a:spcPts val="360"/>
              </a:spcBef>
              <a:buFont typeface="Arial" panose="020B0604020202020204" pitchFamily="34" charset="0"/>
              <a:buChar char="•"/>
            </a:pPr>
            <a:r>
              <a:rPr lang="en-US" sz="1800" dirty="0">
                <a:latin typeface="Arial" panose="020B0604020202020204" pitchFamily="34" charset="0"/>
                <a:cs typeface="Arial" panose="020B0604020202020204" pitchFamily="34" charset="0"/>
              </a:rPr>
              <a:t>Automatically </a:t>
            </a:r>
            <a:r>
              <a:rPr lang="en-US" sz="1800" b="1" dirty="0">
                <a:latin typeface="Arial" panose="020B0604020202020204" pitchFamily="34" charset="0"/>
                <a:cs typeface="Arial" panose="020B0604020202020204" pitchFamily="34" charset="0"/>
              </a:rPr>
              <a:t>collecting files from various locations.</a:t>
            </a:r>
            <a:endParaRPr lang="en-US" sz="1800" dirty="0">
              <a:latin typeface="Arial" panose="020B0604020202020204" pitchFamily="34" charset="0"/>
              <a:cs typeface="Arial" panose="020B0604020202020204" pitchFamily="34" charset="0"/>
            </a:endParaRPr>
          </a:p>
          <a:p>
            <a:pPr marL="227013" indent="-227013" fontAlgn="base">
              <a:spcBef>
                <a:spcPts val="360"/>
              </a:spcBef>
              <a:buFont typeface="Arial" panose="020B0604020202020204" pitchFamily="34" charset="0"/>
              <a:buChar char="•"/>
            </a:pPr>
            <a:r>
              <a:rPr lang="en-US" sz="1800" dirty="0">
                <a:latin typeface="Arial" panose="020B0604020202020204" pitchFamily="34" charset="0"/>
                <a:cs typeface="Arial" panose="020B0604020202020204" pitchFamily="34" charset="0"/>
              </a:rPr>
              <a:t>Simplifying </a:t>
            </a:r>
            <a:r>
              <a:rPr lang="en-US" sz="1800" b="1" dirty="0">
                <a:latin typeface="Arial" panose="020B0604020202020204" pitchFamily="34" charset="0"/>
                <a:cs typeface="Arial" panose="020B0604020202020204" pitchFamily="34" charset="0"/>
              </a:rPr>
              <a:t>scanning/indexing</a:t>
            </a:r>
            <a:r>
              <a:rPr lang="en-US" sz="1800" dirty="0">
                <a:latin typeface="Arial" panose="020B0604020202020204" pitchFamily="34" charset="0"/>
                <a:cs typeface="Arial" panose="020B0604020202020204" pitchFamily="34" charset="0"/>
              </a:rPr>
              <a:t> operations at the MFP.</a:t>
            </a:r>
          </a:p>
          <a:p>
            <a:pPr marL="227013" indent="-227013" fontAlgn="base">
              <a:spcBef>
                <a:spcPts val="360"/>
              </a:spcBef>
              <a:buFont typeface="Arial" panose="020B0604020202020204" pitchFamily="34" charset="0"/>
              <a:buChar char="•"/>
            </a:pPr>
            <a:r>
              <a:rPr lang="en-US" sz="1800" b="1" dirty="0">
                <a:latin typeface="Arial" panose="020B0604020202020204" pitchFamily="34" charset="0"/>
                <a:cs typeface="Arial" panose="020B0604020202020204" pitchFamily="34" charset="0"/>
              </a:rPr>
              <a:t>Processing </a:t>
            </a:r>
            <a:r>
              <a:rPr lang="en-US" sz="1800" dirty="0">
                <a:latin typeface="Arial" panose="020B0604020202020204" pitchFamily="34" charset="0"/>
                <a:cs typeface="Arial" panose="020B0604020202020204" pitchFamily="34" charset="0"/>
              </a:rPr>
              <a:t>files automatically</a:t>
            </a:r>
            <a:r>
              <a:rPr lang="en-US" sz="1800" dirty="0" smtClean="0">
                <a:latin typeface="Arial" panose="020B0604020202020204" pitchFamily="34" charset="0"/>
                <a:cs typeface="Arial" panose="020B0604020202020204" pitchFamily="34" charset="0"/>
              </a:rPr>
              <a:t>.</a:t>
            </a:r>
          </a:p>
          <a:p>
            <a:pPr marL="227013" indent="-227013" fontAlgn="base">
              <a:spcBef>
                <a:spcPts val="36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Unique features Include:</a:t>
            </a:r>
            <a:endParaRPr lang="en-US" sz="1800" dirty="0">
              <a:latin typeface="Arial" panose="020B0604020202020204" pitchFamily="34" charset="0"/>
              <a:cs typeface="Arial" panose="020B0604020202020204" pitchFamily="34" charset="0"/>
            </a:endParaRPr>
          </a:p>
          <a:p>
            <a:pPr marL="684213" lvl="1" indent="-227013" fontAlgn="base">
              <a:spcBef>
                <a:spcPts val="36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Advanced </a:t>
            </a:r>
            <a:r>
              <a:rPr lang="en-US" sz="1400" dirty="0" err="1" smtClean="0">
                <a:latin typeface="Arial" panose="020B0604020202020204" pitchFamily="34" charset="0"/>
                <a:cs typeface="Arial" panose="020B0604020202020204" pitchFamily="34" charset="0"/>
              </a:rPr>
              <a:t>LiveFlo</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Technology</a:t>
            </a:r>
          </a:p>
          <a:p>
            <a:pPr marL="684213" lvl="1" indent="-227013" fontAlgn="base">
              <a:spcBef>
                <a:spcPts val="360"/>
              </a:spcBef>
              <a:buFont typeface="Arial" panose="020B0604020202020204" pitchFamily="34" charset="0"/>
              <a:buChar char="•"/>
            </a:pPr>
            <a:r>
              <a:rPr lang="en-US" sz="1400" dirty="0">
                <a:latin typeface="Arial" panose="020B0604020202020204" pitchFamily="34" charset="0"/>
                <a:cs typeface="Arial" panose="020B0604020202020204" pitchFamily="34" charset="0"/>
              </a:rPr>
              <a:t>Simple </a:t>
            </a:r>
            <a:r>
              <a:rPr lang="en-US" sz="1400" dirty="0" smtClean="0">
                <a:latin typeface="Arial" panose="020B0604020202020204" pitchFamily="34" charset="0"/>
                <a:cs typeface="Arial" panose="020B0604020202020204" pitchFamily="34" charset="0"/>
              </a:rPr>
              <a:t>Graphical </a:t>
            </a:r>
            <a:r>
              <a:rPr lang="en-US" sz="1400" dirty="0">
                <a:latin typeface="Arial" panose="020B0604020202020204" pitchFamily="34" charset="0"/>
                <a:cs typeface="Arial" panose="020B0604020202020204" pitchFamily="34" charset="0"/>
              </a:rPr>
              <a:t>Workflow Builder </a:t>
            </a:r>
            <a:r>
              <a:rPr lang="en-US" sz="1400" dirty="0" smtClean="0">
                <a:latin typeface="Arial" panose="020B0604020202020204" pitchFamily="34" charset="0"/>
                <a:cs typeface="Arial" panose="020B0604020202020204" pitchFamily="34" charset="0"/>
              </a:rPr>
              <a:t>Tool</a:t>
            </a:r>
          </a:p>
          <a:p>
            <a:pPr marL="684213" lvl="1" indent="-227013" fontAlgn="base">
              <a:spcBef>
                <a:spcPts val="36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Intuitive MFP Integration for Document Indexing/Folder Browsing</a:t>
            </a:r>
            <a:endParaRPr lang="en-US" sz="1400" dirty="0">
              <a:latin typeface="Arial" panose="020B0604020202020204" pitchFamily="34" charset="0"/>
              <a:cs typeface="Arial" panose="020B0604020202020204" pitchFamily="34" charset="0"/>
            </a:endParaRPr>
          </a:p>
          <a:p>
            <a:pPr marL="684213" lvl="1" indent="-227013" fontAlgn="base">
              <a:spcBef>
                <a:spcPts val="36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Direct Connectors to the Cloud, DMS (Box</a:t>
            </a:r>
            <a:r>
              <a:rPr lang="en-US" sz="1400" dirty="0">
                <a:latin typeface="Arial" panose="020B0604020202020204" pitchFamily="34" charset="0"/>
                <a:cs typeface="Arial" panose="020B0604020202020204" pitchFamily="34" charset="0"/>
              </a:rPr>
              <a:t>, Dropbox, OneDrive, Google Drive, </a:t>
            </a:r>
            <a:r>
              <a:rPr lang="en-US" sz="1400" dirty="0" err="1" smtClean="0">
                <a:latin typeface="Arial" panose="020B0604020202020204" pitchFamily="34" charset="0"/>
                <a:cs typeface="Arial" panose="020B0604020202020204" pitchFamily="34" charset="0"/>
              </a:rPr>
              <a:t>OnBase</a:t>
            </a:r>
            <a:r>
              <a:rPr lang="en-US" sz="1400" dirty="0" smtClean="0">
                <a:latin typeface="Arial" panose="020B0604020202020204" pitchFamily="34" charset="0"/>
                <a:cs typeface="Arial" panose="020B0604020202020204" pitchFamily="34" charset="0"/>
              </a:rPr>
              <a:t>, SharePoint, etc</a:t>
            </a:r>
            <a:r>
              <a:rPr lang="en-US" sz="1400" dirty="0">
                <a:latin typeface="Arial" panose="020B0604020202020204" pitchFamily="34" charset="0"/>
                <a:cs typeface="Arial" panose="020B0604020202020204" pitchFamily="34" charset="0"/>
              </a:rPr>
              <a:t>.)</a:t>
            </a:r>
          </a:p>
          <a:p>
            <a:pPr marL="684213" lvl="1" indent="-227013">
              <a:buFont typeface="Arial" panose="020B0604020202020204" pitchFamily="34" charset="0"/>
              <a:buChar char="•"/>
            </a:pPr>
            <a:r>
              <a:rPr lang="en-US" sz="1400" dirty="0">
                <a:latin typeface="Arial" panose="020B0604020202020204" pitchFamily="34" charset="0"/>
                <a:cs typeface="Arial" panose="020B0604020202020204" pitchFamily="34" charset="0"/>
              </a:rPr>
              <a:t>Mobile Accessibility for Document Processing &amp; Print Release</a:t>
            </a:r>
          </a:p>
          <a:p>
            <a:pPr marL="684213" lvl="1" indent="-227013">
              <a:buFont typeface="Arial" panose="020B0604020202020204" pitchFamily="34" charset="0"/>
              <a:buChar char="•"/>
            </a:pPr>
            <a:r>
              <a:rPr lang="en-US" sz="1400" dirty="0">
                <a:latin typeface="Arial" panose="020B0604020202020204" pitchFamily="34" charset="0"/>
                <a:cs typeface="Arial" panose="020B0604020202020204" pitchFamily="34" charset="0"/>
              </a:rPr>
              <a:t>Web User Interface for Enterprise Tools &amp; Device Management</a:t>
            </a:r>
          </a:p>
          <a:p>
            <a:pPr marL="684213" lvl="1" indent="-227013">
              <a:buFont typeface="Arial" panose="020B0604020202020204" pitchFamily="34" charset="0"/>
              <a:buChar char="•"/>
            </a:pPr>
            <a:r>
              <a:rPr lang="en-US" sz="1400" dirty="0">
                <a:latin typeface="Arial" panose="020B0604020202020204" pitchFamily="34" charset="0"/>
                <a:cs typeface="Arial" panose="020B0604020202020204" pitchFamily="34" charset="0"/>
              </a:rPr>
              <a:t>Workflow </a:t>
            </a:r>
            <a:r>
              <a:rPr lang="en-US" sz="1400" dirty="0" smtClean="0">
                <a:latin typeface="Arial" panose="020B0604020202020204" pitchFamily="34" charset="0"/>
                <a:cs typeface="Arial" panose="020B0604020202020204" pitchFamily="34" charset="0"/>
              </a:rPr>
              <a:t>Scheduler</a:t>
            </a:r>
          </a:p>
          <a:p>
            <a:pPr marL="684213" lvl="1" indent="-227013">
              <a:buFont typeface="Arial" panose="020B0604020202020204" pitchFamily="34" charset="0"/>
              <a:buChar char="•"/>
            </a:pPr>
            <a:r>
              <a:rPr lang="en-US" sz="1400" dirty="0" smtClean="0">
                <a:latin typeface="Arial" panose="020B0604020202020204" pitchFamily="34" charset="0"/>
                <a:cs typeface="Arial" panose="020B0604020202020204" pitchFamily="34" charset="0"/>
              </a:rPr>
              <a:t>Bubble Grader Solution for educators</a:t>
            </a:r>
          </a:p>
          <a:p>
            <a:pPr marL="684213" lvl="1" indent="-227013">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Secure Prescription Printing for healthcare professionals</a:t>
            </a:r>
          </a:p>
          <a:p>
            <a:pPr marL="684213" lvl="1" indent="-227013">
              <a:buFont typeface="Arial" panose="020B0604020202020204" pitchFamily="34" charset="0"/>
              <a:buChar char="•"/>
            </a:pPr>
            <a:r>
              <a:rPr lang="en-US" sz="1400" dirty="0" smtClean="0">
                <a:latin typeface="Arial" panose="020B0604020202020204" pitchFamily="34" charset="0"/>
                <a:cs typeface="Arial" panose="020B0604020202020204" pitchFamily="34" charset="0"/>
              </a:rPr>
              <a:t>Forms Processing</a:t>
            </a:r>
            <a:endParaRPr lang="en-US" sz="1400" dirty="0" smtClean="0">
              <a:latin typeface="Arial" panose="020B0604020202020204" pitchFamily="34" charset="0"/>
              <a:cs typeface="Arial" panose="020B0604020202020204" pitchFamily="34" charset="0"/>
            </a:endParaRPr>
          </a:p>
          <a:p>
            <a:pPr marL="684213" lvl="1" indent="-227013">
              <a:buFont typeface="Arial" panose="020B0604020202020204" pitchFamily="34" charset="0"/>
              <a:buChar char="•"/>
            </a:pPr>
            <a:r>
              <a:rPr lang="en-US" sz="1400" dirty="0" smtClean="0">
                <a:latin typeface="Arial" panose="020B0604020202020204" pitchFamily="34" charset="0"/>
                <a:cs typeface="Arial" panose="020B0604020202020204" pitchFamily="34" charset="0"/>
              </a:rPr>
              <a:t>Much More!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fontAlgn="base">
              <a:spcBef>
                <a:spcPts val="360"/>
              </a:spcBef>
              <a:buFont typeface="Arial" panose="020B0604020202020204" pitchFamily="34" charset="0"/>
              <a:buChar char="•"/>
            </a:pPr>
            <a:endParaRPr lang="en-US" sz="1800" dirty="0">
              <a:latin typeface="Courier New" panose="02070309020205020404" pitchFamily="49" charset="0"/>
            </a:endParaRPr>
          </a:p>
        </p:txBody>
      </p:sp>
      <p:pic>
        <p:nvPicPr>
          <p:cNvPr id="9" name="Google Shape;100;p13"/>
          <p:cNvPicPr preferRelativeResize="0">
            <a:picLocks noChangeAspect="1"/>
          </p:cNvPicPr>
          <p:nvPr/>
        </p:nvPicPr>
        <p:blipFill rotWithShape="1">
          <a:blip r:embed="rId5">
            <a:alphaModFix/>
          </a:blip>
          <a:stretch/>
        </p:blipFill>
        <p:spPr>
          <a:xfrm>
            <a:off x="114424" y="275199"/>
            <a:ext cx="3332615" cy="829205"/>
          </a:xfrm>
          <a:prstGeom prst="rect">
            <a:avLst/>
          </a:prstGeom>
          <a:noFill/>
          <a:ln>
            <a:noFill/>
          </a:ln>
        </p:spPr>
      </p:pic>
    </p:spTree>
    <p:extLst>
      <p:ext uri="{BB962C8B-B14F-4D97-AF65-F5344CB8AC3E}">
        <p14:creationId xmlns:p14="http://schemas.microsoft.com/office/powerpoint/2010/main" val="99541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51F9532-5783-4846-AF10-95B722B193AF}"/>
              </a:ext>
            </a:extLst>
          </p:cNvPr>
          <p:cNvSpPr>
            <a:spLocks noGrp="1"/>
          </p:cNvSpPr>
          <p:nvPr>
            <p:ph type="body" idx="1"/>
          </p:nvPr>
        </p:nvSpPr>
        <p:spPr>
          <a:xfrm>
            <a:off x="271382" y="2430108"/>
            <a:ext cx="4127046" cy="3392906"/>
          </a:xfrm>
        </p:spPr>
        <p:txBody>
          <a:bodyPr>
            <a:normAutofit fontScale="25000" lnSpcReduction="20000"/>
          </a:bodyPr>
          <a:lstStyle/>
          <a:p>
            <a:pPr marL="0" lvl="0" indent="0">
              <a:spcBef>
                <a:spcPts val="0"/>
              </a:spcBef>
              <a:buNone/>
            </a:pPr>
            <a:endParaRPr lang="en-US" sz="8000" dirty="0">
              <a:latin typeface="Arial" panose="020B0604020202020204" pitchFamily="34" charset="0"/>
              <a:cs typeface="Arial" panose="020B0604020202020204" pitchFamily="34" charset="0"/>
            </a:endParaRPr>
          </a:p>
          <a:p>
            <a:pPr marL="342900">
              <a:spcBef>
                <a:spcPts val="0"/>
              </a:spcBef>
            </a:pPr>
            <a:r>
              <a:rPr lang="en-US" sz="8000" dirty="0" smtClean="0">
                <a:latin typeface="Arial" panose="020B0604020202020204" pitchFamily="34" charset="0"/>
                <a:cs typeface="Arial" panose="020B0604020202020204" pitchFamily="34" charset="0"/>
              </a:rPr>
              <a:t>Along with 30-day Demo Licenses for the entire application, we now support </a:t>
            </a:r>
            <a:r>
              <a:rPr lang="en-US" sz="8000" b="1" dirty="0" smtClean="0">
                <a:latin typeface="Arial" panose="020B0604020202020204" pitchFamily="34" charset="0"/>
                <a:cs typeface="Arial" panose="020B0604020202020204" pitchFamily="34" charset="0"/>
              </a:rPr>
              <a:t>30 </a:t>
            </a:r>
            <a:r>
              <a:rPr lang="en-US" sz="8000" b="1" dirty="0" smtClean="0">
                <a:latin typeface="Arial" panose="020B0604020202020204" pitchFamily="34" charset="0"/>
                <a:cs typeface="Arial" panose="020B0604020202020204" pitchFamily="34" charset="0"/>
              </a:rPr>
              <a:t>day </a:t>
            </a:r>
            <a:r>
              <a:rPr lang="en-US" sz="8000" b="1" dirty="0" smtClean="0">
                <a:latin typeface="Arial" panose="020B0604020202020204" pitchFamily="34" charset="0"/>
                <a:cs typeface="Arial" panose="020B0604020202020204" pitchFamily="34" charset="0"/>
              </a:rPr>
              <a:t>Demo Licenses </a:t>
            </a:r>
            <a:r>
              <a:rPr lang="en-US" sz="8000" b="1" dirty="0" smtClean="0">
                <a:latin typeface="Arial" panose="020B0604020202020204" pitchFamily="34" charset="0"/>
                <a:cs typeface="Arial" panose="020B0604020202020204" pitchFamily="34" charset="0"/>
              </a:rPr>
              <a:t>for each individual </a:t>
            </a:r>
            <a:r>
              <a:rPr lang="en-US" sz="8000" b="1" dirty="0" smtClean="0">
                <a:latin typeface="Arial" panose="020B0604020202020204" pitchFamily="34" charset="0"/>
                <a:cs typeface="Arial" panose="020B0604020202020204" pitchFamily="34" charset="0"/>
              </a:rPr>
              <a:t>module!</a:t>
            </a:r>
            <a:endParaRPr lang="en-US" sz="8000" dirty="0" smtClean="0">
              <a:latin typeface="Arial" panose="020B0604020202020204" pitchFamily="34" charset="0"/>
              <a:cs typeface="Arial" panose="020B0604020202020204" pitchFamily="34" charset="0"/>
            </a:endParaRPr>
          </a:p>
          <a:p>
            <a:pPr marL="0" indent="0">
              <a:spcBef>
                <a:spcPts val="0"/>
              </a:spcBef>
              <a:buNone/>
            </a:pPr>
            <a:endParaRPr lang="en-US" sz="8000" dirty="0" smtClean="0">
              <a:latin typeface="Arial" panose="020B0604020202020204" pitchFamily="34" charset="0"/>
              <a:cs typeface="Arial" panose="020B0604020202020204" pitchFamily="34" charset="0"/>
            </a:endParaRPr>
          </a:p>
          <a:p>
            <a:pPr marL="342900">
              <a:spcBef>
                <a:spcPts val="0"/>
              </a:spcBef>
            </a:pPr>
            <a:r>
              <a:rPr lang="en-US" sz="8000" dirty="0" smtClean="0">
                <a:latin typeface="Arial" panose="020B0604020202020204" pitchFamily="34" charset="0"/>
                <a:cs typeface="Arial" panose="020B0604020202020204" pitchFamily="34" charset="0"/>
              </a:rPr>
              <a:t>Easy </a:t>
            </a:r>
            <a:r>
              <a:rPr lang="en-US" sz="8000" dirty="0">
                <a:latin typeface="Arial" panose="020B0604020202020204" pitchFamily="34" charset="0"/>
                <a:cs typeface="Arial" panose="020B0604020202020204" pitchFamily="34" charset="0"/>
              </a:rPr>
              <a:t>activation right from the Workflow Builder tool</a:t>
            </a:r>
          </a:p>
          <a:p>
            <a:pPr marL="0" lvl="0" indent="0">
              <a:spcBef>
                <a:spcPts val="0"/>
              </a:spcBef>
              <a:buNone/>
            </a:pPr>
            <a:endParaRPr lang="en-US" sz="8000" dirty="0">
              <a:latin typeface="Arial" panose="020B0604020202020204" pitchFamily="34" charset="0"/>
              <a:cs typeface="Arial" panose="020B0604020202020204" pitchFamily="34" charset="0"/>
            </a:endParaRPr>
          </a:p>
          <a:p>
            <a:pPr marL="285750" lvl="0" indent="-285750">
              <a:spcBef>
                <a:spcPts val="0"/>
              </a:spcBef>
              <a:buFont typeface="Arial" panose="020B0604020202020204" pitchFamily="34" charset="0"/>
              <a:buChar char="•"/>
            </a:pPr>
            <a:r>
              <a:rPr lang="en-US" sz="8000" dirty="0">
                <a:latin typeface="Arial" panose="020B0604020202020204" pitchFamily="34" charset="0"/>
                <a:cs typeface="Arial" panose="020B0604020202020204" pitchFamily="34" charset="0"/>
              </a:rPr>
              <a:t>Explore additional DP features for </a:t>
            </a:r>
            <a:r>
              <a:rPr lang="en-US" sz="8000" b="1" dirty="0" smtClean="0">
                <a:latin typeface="Arial" panose="020B0604020202020204" pitchFamily="34" charset="0"/>
                <a:cs typeface="Arial" panose="020B0604020202020204" pitchFamily="34" charset="0"/>
              </a:rPr>
              <a:t>free</a:t>
            </a:r>
            <a:endParaRPr lang="en-US" sz="8000" b="1" dirty="0" smtClean="0">
              <a:latin typeface="Arial" panose="020B0604020202020204" pitchFamily="34" charset="0"/>
              <a:cs typeface="Arial" panose="020B0604020202020204" pitchFamily="34" charset="0"/>
            </a:endParaRPr>
          </a:p>
          <a:p>
            <a:pPr marL="285750" lvl="0" indent="-285750">
              <a:spcBef>
                <a:spcPts val="0"/>
              </a:spcBef>
              <a:buFont typeface="Arial" panose="020B0604020202020204" pitchFamily="34" charset="0"/>
              <a:buChar char="•"/>
            </a:pPr>
            <a:endParaRPr lang="en-US" sz="8000" b="1" dirty="0">
              <a:latin typeface="Arial" panose="020B0604020202020204" pitchFamily="34" charset="0"/>
              <a:cs typeface="Arial" panose="020B0604020202020204" pitchFamily="34" charset="0"/>
            </a:endParaRPr>
          </a:p>
          <a:p>
            <a:pPr marL="285750" lvl="0" indent="-285750">
              <a:spcBef>
                <a:spcPts val="0"/>
              </a:spcBef>
              <a:buFont typeface="Arial" panose="020B0604020202020204" pitchFamily="34" charset="0"/>
              <a:buChar char="•"/>
            </a:pPr>
            <a:r>
              <a:rPr lang="en-US" sz="8000" dirty="0" smtClean="0">
                <a:latin typeface="Arial" panose="020B0604020202020204" pitchFamily="34" charset="0"/>
                <a:cs typeface="Arial" panose="020B0604020202020204" pitchFamily="34" charset="0"/>
              </a:rPr>
              <a:t>Users can now </a:t>
            </a:r>
            <a:r>
              <a:rPr lang="en-US" sz="8000" dirty="0" smtClean="0">
                <a:latin typeface="Arial" panose="020B0604020202020204" pitchFamily="34" charset="0"/>
                <a:cs typeface="Arial" panose="020B0604020202020204" pitchFamily="34" charset="0"/>
              </a:rPr>
              <a:t>easily activate </a:t>
            </a:r>
            <a:r>
              <a:rPr lang="en-US" sz="8000" b="1" dirty="0" smtClean="0">
                <a:latin typeface="Arial" panose="020B0604020202020204" pitchFamily="34" charset="0"/>
                <a:cs typeface="Arial" panose="020B0604020202020204" pitchFamily="34" charset="0"/>
              </a:rPr>
              <a:t>trial licenses for unlicensed nodes in existing workflows </a:t>
            </a:r>
            <a:r>
              <a:rPr lang="en-US" sz="8000" dirty="0" smtClean="0">
                <a:latin typeface="Arial" panose="020B0604020202020204" pitchFamily="34" charset="0"/>
                <a:cs typeface="Arial" panose="020B0604020202020204" pitchFamily="34" charset="0"/>
              </a:rPr>
              <a:t>(such as sample workflows)</a:t>
            </a:r>
            <a:endParaRPr lang="en-US" sz="8000" dirty="0" smtClean="0">
              <a:latin typeface="Arial" panose="020B0604020202020204" pitchFamily="34" charset="0"/>
              <a:cs typeface="Arial" panose="020B0604020202020204" pitchFamily="34" charset="0"/>
            </a:endParaRPr>
          </a:p>
          <a:p>
            <a:pPr marL="0" lvl="0" indent="0">
              <a:spcBef>
                <a:spcPts val="0"/>
              </a:spcBef>
              <a:buNone/>
            </a:pP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285750" lvl="0" indent="-285750">
              <a:spcBef>
                <a:spcPts val="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114300" indent="0">
              <a:buNone/>
            </a:pP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7496175" y="1"/>
            <a:ext cx="1647825" cy="6858000"/>
          </a:xfrm>
          <a:prstGeom prst="rect">
            <a:avLst/>
          </a:prstGeom>
          <a:gradFill>
            <a:gsLst>
              <a:gs pos="0">
                <a:srgbClr val="0070C0">
                  <a:alpha val="61000"/>
                </a:srgbClr>
              </a:gs>
              <a:gs pos="100000">
                <a:schemeClr val="accent4">
                  <a:alpha val="5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404" y="1600200"/>
            <a:ext cx="7413170" cy="1107996"/>
          </a:xfrm>
          <a:prstGeom prst="rect">
            <a:avLst/>
          </a:prstGeom>
          <a:noFill/>
        </p:spPr>
        <p:txBody>
          <a:bodyPr wrap="square" rtlCol="0">
            <a:spAutoFit/>
          </a:bodyPr>
          <a:lstStyle/>
          <a:p>
            <a:pPr lvl="0"/>
            <a:r>
              <a:rPr lang="en-US" sz="2400" dirty="0" smtClean="0">
                <a:solidFill>
                  <a:srgbClr val="0070C0"/>
                </a:solidFill>
                <a:latin typeface="Arial" panose="020B0604020202020204" pitchFamily="34" charset="0"/>
                <a:cs typeface="Arial" panose="020B0604020202020204" pitchFamily="34" charset="0"/>
              </a:rPr>
              <a:t>Demo Licenses now available for </a:t>
            </a:r>
            <a:r>
              <a:rPr lang="en-US" sz="2400" b="1" dirty="0" smtClean="0">
                <a:solidFill>
                  <a:srgbClr val="0070C0"/>
                </a:solidFill>
                <a:latin typeface="Arial" panose="020B0604020202020204" pitchFamily="34" charset="0"/>
                <a:cs typeface="Arial" panose="020B0604020202020204" pitchFamily="34" charset="0"/>
              </a:rPr>
              <a:t>ALL </a:t>
            </a:r>
            <a:r>
              <a:rPr lang="en-US" sz="2400" dirty="0" smtClean="0">
                <a:solidFill>
                  <a:srgbClr val="0070C0"/>
                </a:solidFill>
                <a:latin typeface="Arial" panose="020B0604020202020204" pitchFamily="34" charset="0"/>
                <a:cs typeface="Arial" panose="020B0604020202020204" pitchFamily="34" charset="0"/>
              </a:rPr>
              <a:t>Dispatcher </a:t>
            </a:r>
            <a:r>
              <a:rPr lang="en-US" sz="2400" dirty="0" smtClean="0">
                <a:solidFill>
                  <a:srgbClr val="0070C0"/>
                </a:solidFill>
                <a:latin typeface="Arial" panose="020B0604020202020204" pitchFamily="34" charset="0"/>
                <a:cs typeface="Arial" panose="020B0604020202020204" pitchFamily="34" charset="0"/>
              </a:rPr>
              <a:t>Phoenix features</a:t>
            </a:r>
            <a:r>
              <a:rPr lang="en-US" sz="2400" b="1" dirty="0">
                <a:solidFill>
                  <a:srgbClr val="0070C0"/>
                </a:solidFill>
                <a:latin typeface="Arial" panose="020B0604020202020204" pitchFamily="34" charset="0"/>
                <a:cs typeface="Arial" panose="020B0604020202020204" pitchFamily="34" charset="0"/>
              </a:rPr>
              <a:t>:</a:t>
            </a:r>
          </a:p>
          <a:p>
            <a:endParaRPr lang="en-US" dirty="0"/>
          </a:p>
        </p:txBody>
      </p:sp>
      <p:sp>
        <p:nvSpPr>
          <p:cNvPr id="9" name="Google Shape;370;p28"/>
          <p:cNvSpPr txBox="1"/>
          <p:nvPr/>
        </p:nvSpPr>
        <p:spPr>
          <a:xfrm>
            <a:off x="0" y="101760"/>
            <a:ext cx="7925953" cy="923330"/>
          </a:xfrm>
          <a:prstGeom prst="rect">
            <a:avLst/>
          </a:prstGeom>
          <a:noFill/>
          <a:ln>
            <a:noFill/>
          </a:ln>
        </p:spPr>
        <p:txBody>
          <a:bodyPr spcFirstLastPara="1" wrap="square" lIns="91425" tIns="45700" rIns="91425" bIns="45700" anchor="t" anchorCtr="0">
            <a:noAutofit/>
          </a:bodyPr>
          <a:lstStyle/>
          <a:p>
            <a:pPr lvl="0"/>
            <a:r>
              <a:rPr lang="en-US" sz="4800" b="1" dirty="0">
                <a:solidFill>
                  <a:schemeClr val="tx1">
                    <a:lumMod val="95000"/>
                    <a:lumOff val="5000"/>
                  </a:schemeClr>
                </a:solidFill>
                <a:latin typeface="Arial" panose="020B0604020202020204" pitchFamily="34" charset="0"/>
                <a:cs typeface="Arial" panose="020B0604020202020204" pitchFamily="34" charset="0"/>
              </a:rPr>
              <a:t>Demo Node Licenses</a:t>
            </a:r>
            <a:endParaRPr lang="en-US" sz="6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Google Shape;374;p28"/>
          <p:cNvSpPr txBox="1"/>
          <p:nvPr/>
        </p:nvSpPr>
        <p:spPr>
          <a:xfrm>
            <a:off x="35662" y="-39717"/>
            <a:ext cx="6832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595959"/>
                </a:solidFill>
                <a:latin typeface="Arial"/>
                <a:ea typeface="Arial"/>
                <a:cs typeface="Arial"/>
                <a:sym typeface="Arial"/>
              </a:rPr>
              <a:t>new</a:t>
            </a:r>
            <a:endParaRPr sz="3200" b="1" dirty="0">
              <a:solidFill>
                <a:srgbClr val="595959"/>
              </a:solidFill>
              <a:latin typeface="Arial"/>
              <a:ea typeface="Arial"/>
              <a:cs typeface="Arial"/>
              <a:sym typeface="Arial"/>
            </a:endParaRPr>
          </a:p>
        </p:txBody>
      </p:sp>
      <p:sp>
        <p:nvSpPr>
          <p:cNvPr id="11" name="Rectangle 10"/>
          <p:cNvSpPr/>
          <p:nvPr/>
        </p:nvSpPr>
        <p:spPr>
          <a:xfrm>
            <a:off x="0" y="855777"/>
            <a:ext cx="3265714" cy="552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28;p26"/>
          <p:cNvSpPr txBox="1"/>
          <p:nvPr/>
        </p:nvSpPr>
        <p:spPr>
          <a:xfrm>
            <a:off x="443040" y="839505"/>
            <a:ext cx="18918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chemeClr val="bg1"/>
                </a:solidFill>
              </a:rPr>
              <a:t>Overview</a:t>
            </a:r>
            <a:endParaRPr sz="3200" dirty="0">
              <a:solidFill>
                <a:schemeClr val="bg1"/>
              </a:solidFill>
              <a:latin typeface="Arial"/>
              <a:ea typeface="Arial"/>
              <a:cs typeface="Arial"/>
              <a:sym typeface="Arial"/>
            </a:endParaRPr>
          </a:p>
        </p:txBody>
      </p:sp>
      <p:grpSp>
        <p:nvGrpSpPr>
          <p:cNvPr id="4" name="Group 3"/>
          <p:cNvGrpSpPr/>
          <p:nvPr/>
        </p:nvGrpSpPr>
        <p:grpSpPr>
          <a:xfrm>
            <a:off x="4954420" y="2417802"/>
            <a:ext cx="4175870" cy="3892825"/>
            <a:chOff x="4954420" y="2417802"/>
            <a:chExt cx="4175870" cy="3892825"/>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8657"/>
            <a:stretch/>
          </p:blipFill>
          <p:spPr>
            <a:xfrm>
              <a:off x="4954420" y="2417802"/>
              <a:ext cx="4175870" cy="38928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720" y="3896416"/>
              <a:ext cx="233363" cy="128588"/>
            </a:xfrm>
            <a:prstGeom prst="rect">
              <a:avLst/>
            </a:prstGeom>
          </p:spPr>
        </p:pic>
      </p:grpSp>
    </p:spTree>
    <p:extLst>
      <p:ext uri="{BB962C8B-B14F-4D97-AF65-F5344CB8AC3E}">
        <p14:creationId xmlns:p14="http://schemas.microsoft.com/office/powerpoint/2010/main" val="3159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50A453B-88BF-4A98-AFE7-2FD2FC1208F6}"/>
              </a:ext>
            </a:extLst>
          </p:cNvPr>
          <p:cNvSpPr txBox="1"/>
          <p:nvPr/>
        </p:nvSpPr>
        <p:spPr>
          <a:xfrm>
            <a:off x="83005" y="1587737"/>
            <a:ext cx="4565195" cy="4708981"/>
          </a:xfrm>
          <a:prstGeom prst="rect">
            <a:avLst/>
          </a:prstGeom>
          <a:noFill/>
        </p:spPr>
        <p:txBody>
          <a:bodyPr wrap="square" rtlCol="0">
            <a:spAutoFit/>
          </a:bodyPr>
          <a:lstStyle/>
          <a:p>
            <a:pPr marL="2857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Easily drag-and-drop </a:t>
            </a:r>
            <a:r>
              <a:rPr lang="en-US" sz="2000" dirty="0" smtClean="0">
                <a:latin typeface="Arial" panose="020B0604020202020204" pitchFamily="34" charset="0"/>
                <a:cs typeface="Arial" panose="020B0604020202020204" pitchFamily="34" charset="0"/>
              </a:rPr>
              <a:t>Demo Node </a:t>
            </a:r>
            <a:r>
              <a:rPr lang="en-US" sz="2000" dirty="0">
                <a:latin typeface="Arial" panose="020B0604020202020204" pitchFamily="34" charset="0"/>
                <a:cs typeface="Arial" panose="020B0604020202020204" pitchFamily="34" charset="0"/>
              </a:rPr>
              <a:t>to the workflow </a:t>
            </a:r>
            <a:r>
              <a:rPr lang="en-US" sz="2000" dirty="0" smtClean="0">
                <a:latin typeface="Arial" panose="020B0604020202020204" pitchFamily="34" charset="0"/>
                <a:cs typeface="Arial" panose="020B0604020202020204" pitchFamily="34" charset="0"/>
              </a:rPr>
              <a:t>canvas </a:t>
            </a:r>
            <a:r>
              <a:rPr lang="en-US" sz="2000" dirty="0">
                <a:latin typeface="Arial" panose="020B0604020202020204" pitchFamily="34" charset="0"/>
                <a:cs typeface="Arial" panose="020B0604020202020204" pitchFamily="34" charset="0"/>
              </a:rPr>
              <a:t>to activate the trial license </a:t>
            </a:r>
            <a:endParaRPr lang="en-US" sz="2000"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Comes with free </a:t>
            </a:r>
            <a:r>
              <a:rPr lang="en-US" sz="2000" dirty="0">
                <a:latin typeface="Arial" panose="020B0604020202020204" pitchFamily="34" charset="0"/>
                <a:cs typeface="Arial" panose="020B0604020202020204" pitchFamily="34" charset="0"/>
              </a:rPr>
              <a:t>maintenance </a:t>
            </a:r>
            <a:endParaRPr lang="en-US" sz="2000"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Customers will receive node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updates </a:t>
            </a:r>
            <a:r>
              <a:rPr lang="en-US" sz="2000" dirty="0">
                <a:latin typeface="Arial" panose="020B0604020202020204" pitchFamily="34" charset="0"/>
                <a:cs typeface="Arial" panose="020B0604020202020204" pitchFamily="34" charset="0"/>
              </a:rPr>
              <a:t>during their 30-day </a:t>
            </a:r>
            <a:r>
              <a:rPr lang="en-US" sz="2000" dirty="0" smtClean="0">
                <a:latin typeface="Arial" panose="020B0604020202020204" pitchFamily="34" charset="0"/>
                <a:cs typeface="Arial" panose="020B0604020202020204" pitchFamily="34" charset="0"/>
              </a:rPr>
              <a:t>trial</a:t>
            </a:r>
          </a:p>
          <a:p>
            <a:pPr marL="285750" lvl="1"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Each node clearly indicates its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Demo </a:t>
            </a:r>
            <a:r>
              <a:rPr lang="en-US" sz="2000" dirty="0" smtClean="0">
                <a:latin typeface="Arial" panose="020B0604020202020204" pitchFamily="34" charset="0"/>
                <a:cs typeface="Arial" panose="020B0604020202020204" pitchFamily="34" charset="0"/>
              </a:rPr>
              <a:t>status</a:t>
            </a:r>
          </a:p>
          <a:p>
            <a:pPr marL="285750" lvl="1"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Demo </a:t>
            </a:r>
            <a:r>
              <a:rPr lang="en-US" sz="2000" dirty="0" smtClean="0">
                <a:latin typeface="Arial" panose="020B0604020202020204" pitchFamily="34" charset="0"/>
                <a:cs typeface="Arial" panose="020B0604020202020204" pitchFamily="34" charset="0"/>
              </a:rPr>
              <a:t>Node </a:t>
            </a:r>
            <a:r>
              <a:rPr lang="en-US" sz="2000" dirty="0" smtClean="0">
                <a:latin typeface="Arial" panose="020B0604020202020204" pitchFamily="34" charset="0"/>
                <a:cs typeface="Arial" panose="020B0604020202020204" pitchFamily="34" charset="0"/>
              </a:rPr>
              <a:t>licenses are </a:t>
            </a:r>
            <a:r>
              <a:rPr lang="en-US" sz="2000" dirty="0" smtClean="0">
                <a:latin typeface="Arial" panose="020B0604020202020204" pitchFamily="34" charset="0"/>
                <a:cs typeface="Arial" panose="020B0604020202020204" pitchFamily="34" charset="0"/>
              </a:rPr>
              <a:t>displayed</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by expiration date in the License Manager</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7315201" y="0"/>
            <a:ext cx="1828800" cy="6858000"/>
          </a:xfrm>
          <a:prstGeom prst="rect">
            <a:avLst/>
          </a:prstGeom>
          <a:gradFill>
            <a:gsLst>
              <a:gs pos="0">
                <a:srgbClr val="0070C0">
                  <a:alpha val="61000"/>
                </a:srgbClr>
              </a:gs>
              <a:gs pos="100000">
                <a:schemeClr val="accent4">
                  <a:alpha val="5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370;p28"/>
          <p:cNvSpPr txBox="1"/>
          <p:nvPr/>
        </p:nvSpPr>
        <p:spPr>
          <a:xfrm>
            <a:off x="0" y="101760"/>
            <a:ext cx="7925953" cy="923330"/>
          </a:xfrm>
          <a:prstGeom prst="rect">
            <a:avLst/>
          </a:prstGeom>
          <a:noFill/>
          <a:ln>
            <a:noFill/>
          </a:ln>
        </p:spPr>
        <p:txBody>
          <a:bodyPr spcFirstLastPara="1" wrap="square" lIns="91425" tIns="45700" rIns="91425" bIns="45700" anchor="t" anchorCtr="0">
            <a:noAutofit/>
          </a:bodyPr>
          <a:lstStyle/>
          <a:p>
            <a:pPr lvl="0"/>
            <a:r>
              <a:rPr lang="en-US" sz="4800" b="1" dirty="0">
                <a:solidFill>
                  <a:schemeClr val="tx1">
                    <a:lumMod val="95000"/>
                    <a:lumOff val="5000"/>
                  </a:schemeClr>
                </a:solidFill>
                <a:latin typeface="Arial" panose="020B0604020202020204" pitchFamily="34" charset="0"/>
                <a:cs typeface="Arial" panose="020B0604020202020204" pitchFamily="34" charset="0"/>
              </a:rPr>
              <a:t>Demo Node Licenses</a:t>
            </a:r>
            <a:endParaRPr lang="en-US" sz="6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Google Shape;374;p28"/>
          <p:cNvSpPr txBox="1"/>
          <p:nvPr/>
        </p:nvSpPr>
        <p:spPr>
          <a:xfrm>
            <a:off x="35662" y="-39717"/>
            <a:ext cx="6832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595959"/>
                </a:solidFill>
                <a:latin typeface="Arial"/>
                <a:ea typeface="Arial"/>
                <a:cs typeface="Arial"/>
                <a:sym typeface="Arial"/>
              </a:rPr>
              <a:t>new</a:t>
            </a:r>
            <a:endParaRPr sz="3200" b="1" dirty="0">
              <a:solidFill>
                <a:srgbClr val="595959"/>
              </a:solidFill>
              <a:latin typeface="Arial"/>
              <a:ea typeface="Arial"/>
              <a:cs typeface="Arial"/>
              <a:sym typeface="Arial"/>
            </a:endParaRPr>
          </a:p>
        </p:txBody>
      </p:sp>
      <p:sp>
        <p:nvSpPr>
          <p:cNvPr id="11" name="Rectangle 10"/>
          <p:cNvSpPr/>
          <p:nvPr/>
        </p:nvSpPr>
        <p:spPr>
          <a:xfrm>
            <a:off x="0" y="855777"/>
            <a:ext cx="3265714" cy="552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28;p26"/>
          <p:cNvSpPr txBox="1"/>
          <p:nvPr/>
        </p:nvSpPr>
        <p:spPr>
          <a:xfrm>
            <a:off x="443040" y="839505"/>
            <a:ext cx="18918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smtClean="0">
                <a:solidFill>
                  <a:schemeClr val="bg1"/>
                </a:solidFill>
                <a:sym typeface="Arial"/>
              </a:rPr>
              <a:t>Features</a:t>
            </a:r>
            <a:endParaRPr sz="3200" dirty="0">
              <a:solidFill>
                <a:schemeClr val="bg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68332"/>
            <a:ext cx="3476625" cy="320992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062" y="3886200"/>
            <a:ext cx="313493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2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50A453B-88BF-4A98-AFE7-2FD2FC1208F6}"/>
              </a:ext>
            </a:extLst>
          </p:cNvPr>
          <p:cNvSpPr txBox="1"/>
          <p:nvPr/>
        </p:nvSpPr>
        <p:spPr>
          <a:xfrm>
            <a:off x="304800" y="2971800"/>
            <a:ext cx="6876595" cy="4955203"/>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For the Customer</a:t>
            </a:r>
          </a:p>
          <a:p>
            <a:pPr marL="342900" indent="-342900">
              <a:buFont typeface="Arial" pitchFamily="34" charset="0"/>
              <a:buChar char="•"/>
            </a:pPr>
            <a:r>
              <a:rPr lang="en-US" sz="2000" dirty="0" smtClean="0">
                <a:latin typeface="Arial" panose="020B0604020202020204" pitchFamily="34" charset="0"/>
                <a:cs typeface="Arial" panose="020B0604020202020204" pitchFamily="34" charset="0"/>
              </a:rPr>
              <a:t>Get to explore all of Dispatcher Phoenix’s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add-in modules for </a:t>
            </a:r>
            <a:r>
              <a:rPr lang="en-US" sz="2000" b="1" dirty="0" smtClean="0">
                <a:latin typeface="Arial" panose="020B0604020202020204" pitchFamily="34" charset="0"/>
                <a:cs typeface="Arial" panose="020B0604020202020204" pitchFamily="34" charset="0"/>
              </a:rPr>
              <a:t>free</a:t>
            </a:r>
          </a:p>
          <a:p>
            <a:pPr marL="342900" indent="-342900">
              <a:buFont typeface="Arial" pitchFamily="34" charset="0"/>
              <a:buChar char="•"/>
            </a:pPr>
            <a:r>
              <a:rPr lang="en-US" sz="2000" dirty="0" smtClean="0">
                <a:latin typeface="Arial" panose="020B0604020202020204" pitchFamily="34" charset="0"/>
                <a:cs typeface="Arial" panose="020B0604020202020204" pitchFamily="34" charset="0"/>
              </a:rPr>
              <a:t>Will learn how to solve their business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processes further </a:t>
            </a:r>
            <a:endParaRPr lang="en-US" sz="2000" b="1" dirty="0" smtClean="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smtClean="0">
                <a:latin typeface="Arial" panose="020B0604020202020204" pitchFamily="34" charset="0"/>
                <a:cs typeface="Arial" panose="020B0604020202020204" pitchFamily="34" charset="0"/>
              </a:rPr>
              <a:t>Can quickly </a:t>
            </a:r>
            <a:r>
              <a:rPr lang="en-US" sz="2000" dirty="0" smtClean="0">
                <a:latin typeface="Arial" panose="020B0604020202020204" pitchFamily="34" charset="0"/>
                <a:cs typeface="Arial" panose="020B0604020202020204" pitchFamily="34" charset="0"/>
              </a:rPr>
              <a:t>evaluate the effectiveness &amp;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potential ROI Dispatcher Phoenix can offer </a:t>
            </a:r>
          </a:p>
          <a:p>
            <a:pPr marL="342900" indent="-342900">
              <a:buFont typeface="Arial" pitchFamily="34" charset="0"/>
              <a:buChar char="•"/>
            </a:pPr>
            <a:r>
              <a:rPr lang="en-US" sz="2000" dirty="0" smtClean="0">
                <a:latin typeface="Arial" panose="020B0604020202020204" pitchFamily="34" charset="0"/>
                <a:cs typeface="Arial" panose="020B0604020202020204" pitchFamily="34" charset="0"/>
              </a:rPr>
              <a:t>Demo Nodes offer full functionality </a:t>
            </a:r>
          </a:p>
          <a:p>
            <a:pPr marL="342900" indent="-342900">
              <a:buFont typeface="Arial" pitchFamily="34" charset="0"/>
              <a:buChar char="•"/>
            </a:pPr>
            <a:r>
              <a:rPr lang="en-US" sz="2000" dirty="0" smtClean="0">
                <a:latin typeface="Arial" panose="020B0604020202020204" pitchFamily="34" charset="0"/>
                <a:cs typeface="Arial" panose="020B0604020202020204" pitchFamily="34" charset="0"/>
              </a:rPr>
              <a:t>Eliminates </a:t>
            </a:r>
            <a:r>
              <a:rPr lang="en-US" sz="2000" dirty="0" smtClean="0">
                <a:latin typeface="Arial" panose="020B0604020202020204" pitchFamily="34" charset="0"/>
                <a:cs typeface="Arial" panose="020B0604020202020204" pitchFamily="34" charset="0"/>
              </a:rPr>
              <a:t>any hesitations </a:t>
            </a:r>
            <a:r>
              <a:rPr lang="en-US" sz="2000" dirty="0" smtClean="0">
                <a:latin typeface="Arial" panose="020B0604020202020204" pitchFamily="34" charset="0"/>
                <a:cs typeface="Arial" panose="020B0604020202020204" pitchFamily="34" charset="0"/>
              </a:rPr>
              <a:t>to buy </a:t>
            </a:r>
          </a:p>
          <a:p>
            <a:pPr marL="342900" indent="-342900">
              <a:buFont typeface="Arial" pitchFamily="34" charset="0"/>
              <a:buChar char="•"/>
            </a:pPr>
            <a:r>
              <a:rPr lang="en-US" sz="2000" dirty="0">
                <a:latin typeface="Arial" panose="020B0604020202020204" pitchFamily="34" charset="0"/>
                <a:cs typeface="Arial" panose="020B0604020202020204" pitchFamily="34" charset="0"/>
              </a:rPr>
              <a:t>Extremely easy to use</a:t>
            </a:r>
          </a:p>
          <a:p>
            <a:pPr marL="342900" indent="-342900">
              <a:buFont typeface="Arial" pitchFamily="34" charset="0"/>
              <a:buChar char="•"/>
            </a:pP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7496175" y="1"/>
            <a:ext cx="1647825" cy="6858000"/>
          </a:xfrm>
          <a:prstGeom prst="rect">
            <a:avLst/>
          </a:prstGeom>
          <a:gradFill>
            <a:gsLst>
              <a:gs pos="0">
                <a:srgbClr val="0070C0">
                  <a:alpha val="61000"/>
                </a:srgbClr>
              </a:gs>
              <a:gs pos="100000">
                <a:schemeClr val="accent4">
                  <a:alpha val="5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370;p28"/>
          <p:cNvSpPr txBox="1"/>
          <p:nvPr/>
        </p:nvSpPr>
        <p:spPr>
          <a:xfrm>
            <a:off x="0" y="101760"/>
            <a:ext cx="7925953" cy="923330"/>
          </a:xfrm>
          <a:prstGeom prst="rect">
            <a:avLst/>
          </a:prstGeom>
          <a:noFill/>
          <a:ln>
            <a:noFill/>
          </a:ln>
        </p:spPr>
        <p:txBody>
          <a:bodyPr spcFirstLastPara="1" wrap="square" lIns="91425" tIns="45700" rIns="91425" bIns="45700" anchor="t" anchorCtr="0">
            <a:noAutofit/>
          </a:bodyPr>
          <a:lstStyle/>
          <a:p>
            <a:pPr lvl="0"/>
            <a:r>
              <a:rPr lang="en-US" sz="4800" b="1" dirty="0">
                <a:solidFill>
                  <a:schemeClr val="tx1">
                    <a:lumMod val="95000"/>
                    <a:lumOff val="5000"/>
                  </a:schemeClr>
                </a:solidFill>
                <a:latin typeface="Arial" panose="020B0604020202020204" pitchFamily="34" charset="0"/>
                <a:cs typeface="Arial" panose="020B0604020202020204" pitchFamily="34" charset="0"/>
              </a:rPr>
              <a:t>Demo Node Licenses</a:t>
            </a:r>
            <a:endParaRPr lang="en-US" sz="6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Google Shape;374;p28"/>
          <p:cNvSpPr txBox="1"/>
          <p:nvPr/>
        </p:nvSpPr>
        <p:spPr>
          <a:xfrm>
            <a:off x="35662" y="-39717"/>
            <a:ext cx="6832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595959"/>
                </a:solidFill>
                <a:latin typeface="Arial"/>
                <a:ea typeface="Arial"/>
                <a:cs typeface="Arial"/>
                <a:sym typeface="Arial"/>
              </a:rPr>
              <a:t>new</a:t>
            </a:r>
            <a:endParaRPr sz="3200" b="1" dirty="0">
              <a:solidFill>
                <a:srgbClr val="595959"/>
              </a:solidFill>
              <a:latin typeface="Arial"/>
              <a:ea typeface="Arial"/>
              <a:cs typeface="Arial"/>
              <a:sym typeface="Arial"/>
            </a:endParaRPr>
          </a:p>
        </p:txBody>
      </p:sp>
      <p:sp>
        <p:nvSpPr>
          <p:cNvPr id="11" name="Rectangle 10"/>
          <p:cNvSpPr/>
          <p:nvPr/>
        </p:nvSpPr>
        <p:spPr>
          <a:xfrm>
            <a:off x="0" y="855777"/>
            <a:ext cx="3265714" cy="552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28;p26"/>
          <p:cNvSpPr txBox="1"/>
          <p:nvPr/>
        </p:nvSpPr>
        <p:spPr>
          <a:xfrm>
            <a:off x="443040" y="839505"/>
            <a:ext cx="18918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smtClean="0">
                <a:solidFill>
                  <a:schemeClr val="bg1"/>
                </a:solidFill>
              </a:rPr>
              <a:t>Benefits</a:t>
            </a:r>
            <a:endParaRPr sz="3200" dirty="0">
              <a:solidFill>
                <a:schemeClr val="bg1"/>
              </a:solidFill>
              <a:latin typeface="Arial"/>
              <a:ea typeface="Arial"/>
              <a:cs typeface="Arial"/>
              <a:sym typeface="Arial"/>
            </a:endParaRPr>
          </a:p>
        </p:txBody>
      </p:sp>
      <p:sp>
        <p:nvSpPr>
          <p:cNvPr id="15" name="TextBox 14"/>
          <p:cNvSpPr txBox="1"/>
          <p:nvPr/>
        </p:nvSpPr>
        <p:spPr>
          <a:xfrm>
            <a:off x="343834" y="1600200"/>
            <a:ext cx="6895166" cy="1200329"/>
          </a:xfrm>
          <a:prstGeom prst="rect">
            <a:avLst/>
          </a:prstGeom>
          <a:noFill/>
        </p:spPr>
        <p:txBody>
          <a:bodyPr wrap="square" rtlCol="0">
            <a:spAutoFit/>
          </a:bodyPr>
          <a:lstStyle/>
          <a:p>
            <a:pPr algn="ctr"/>
            <a:r>
              <a:rPr lang="en-US" sz="2400" dirty="0" smtClean="0">
                <a:solidFill>
                  <a:srgbClr val="0070C0"/>
                </a:solidFill>
                <a:latin typeface="Arial" pitchFamily="34" charset="0"/>
                <a:cs typeface="Arial" pitchFamily="34" charset="0"/>
              </a:rPr>
              <a:t>“Extensive studies conducted reveal that demos increase long-term purchasing </a:t>
            </a:r>
            <a:r>
              <a:rPr lang="en-US" sz="2400" dirty="0" smtClean="0">
                <a:solidFill>
                  <a:srgbClr val="0070C0"/>
                </a:solidFill>
                <a:latin typeface="Arial" pitchFamily="34" charset="0"/>
                <a:cs typeface="Arial" pitchFamily="34" charset="0"/>
              </a:rPr>
              <a:t>habits and sales </a:t>
            </a:r>
            <a:r>
              <a:rPr lang="en-US" sz="2400" dirty="0" smtClean="0">
                <a:solidFill>
                  <a:srgbClr val="0070C0"/>
                </a:solidFill>
                <a:latin typeface="Arial" pitchFamily="34" charset="0"/>
                <a:cs typeface="Arial" pitchFamily="34" charset="0"/>
              </a:rPr>
              <a:t>of the average customer”</a:t>
            </a:r>
            <a:endParaRPr lang="en-US" sz="2400" dirty="0">
              <a:solidFill>
                <a:srgbClr val="0070C0"/>
              </a:solidFill>
              <a:latin typeface="Arial" pitchFamily="34" charset="0"/>
              <a:cs typeface="Arial"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8437"/>
          <a:stretch/>
        </p:blipFill>
        <p:spPr>
          <a:xfrm>
            <a:off x="5782669" y="2235349"/>
            <a:ext cx="3361331" cy="4622652"/>
          </a:xfrm>
          <a:prstGeom prst="rect">
            <a:avLst/>
          </a:prstGeom>
        </p:spPr>
      </p:pic>
      <p:sp>
        <p:nvSpPr>
          <p:cNvPr id="2" name="Rectangle 1"/>
          <p:cNvSpPr/>
          <p:nvPr/>
        </p:nvSpPr>
        <p:spPr>
          <a:xfrm>
            <a:off x="76200" y="6589675"/>
            <a:ext cx="6858000" cy="230832"/>
          </a:xfrm>
          <a:prstGeom prst="rect">
            <a:avLst/>
          </a:prstGeom>
        </p:spPr>
        <p:txBody>
          <a:bodyPr wrap="square">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https://www.productions-plus.com/blog/marketing/product-demonstration/5-reasons-why-you-need-to-demo/</a:t>
            </a:r>
          </a:p>
        </p:txBody>
      </p:sp>
    </p:spTree>
    <p:extLst>
      <p:ext uri="{BB962C8B-B14F-4D97-AF65-F5344CB8AC3E}">
        <p14:creationId xmlns:p14="http://schemas.microsoft.com/office/powerpoint/2010/main" val="423190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41" y="1752600"/>
            <a:ext cx="865410" cy="865410"/>
          </a:xfrm>
          <a:prstGeom prst="rect">
            <a:avLst/>
          </a:prstGeom>
        </p:spPr>
      </p:pic>
      <p:sp>
        <p:nvSpPr>
          <p:cNvPr id="4" name="TextBox 3">
            <a:extLst>
              <a:ext uri="{FF2B5EF4-FFF2-40B4-BE49-F238E27FC236}">
                <a16:creationId xmlns="" xmlns:a16="http://schemas.microsoft.com/office/drawing/2014/main" id="{C50A453B-88BF-4A98-AFE7-2FD2FC1208F6}"/>
              </a:ext>
            </a:extLst>
          </p:cNvPr>
          <p:cNvSpPr txBox="1"/>
          <p:nvPr/>
        </p:nvSpPr>
        <p:spPr>
          <a:xfrm>
            <a:off x="438605" y="3179326"/>
            <a:ext cx="5962195" cy="3200876"/>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For the Sales Team:</a:t>
            </a:r>
          </a:p>
          <a:p>
            <a:pPr marL="342900" indent="-342900">
              <a:buFont typeface="Arial" pitchFamily="34" charset="0"/>
              <a:buChar char="•"/>
            </a:pPr>
            <a:r>
              <a:rPr lang="en-US" sz="2000" b="1" dirty="0" smtClean="0">
                <a:latin typeface="Arial" panose="020B0604020202020204" pitchFamily="34" charset="0"/>
                <a:cs typeface="Arial" panose="020B0604020202020204" pitchFamily="34" charset="0"/>
              </a:rPr>
              <a:t>Increases Sales </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Shortened sales cycles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Drives faster purchase decisions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Supports upselling for increasing profits </a:t>
            </a: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Reduces the need for aggressive selling – sales team will have a lighter burden to shoulder &amp; more time available to focus on other vital tasks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Encourages customer spending </a:t>
            </a:r>
            <a:endParaRPr lang="en-US"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7496175" y="1"/>
            <a:ext cx="1647825" cy="6858000"/>
          </a:xfrm>
          <a:prstGeom prst="rect">
            <a:avLst/>
          </a:prstGeom>
          <a:gradFill>
            <a:gsLst>
              <a:gs pos="0">
                <a:srgbClr val="0070C0">
                  <a:alpha val="61000"/>
                </a:srgbClr>
              </a:gs>
              <a:gs pos="100000">
                <a:schemeClr val="accent4">
                  <a:alpha val="5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370;p28"/>
          <p:cNvSpPr txBox="1"/>
          <p:nvPr/>
        </p:nvSpPr>
        <p:spPr>
          <a:xfrm>
            <a:off x="0" y="101760"/>
            <a:ext cx="7925953" cy="923330"/>
          </a:xfrm>
          <a:prstGeom prst="rect">
            <a:avLst/>
          </a:prstGeom>
          <a:noFill/>
          <a:ln>
            <a:noFill/>
          </a:ln>
        </p:spPr>
        <p:txBody>
          <a:bodyPr spcFirstLastPara="1" wrap="square" lIns="91425" tIns="45700" rIns="91425" bIns="45700" anchor="t" anchorCtr="0">
            <a:noAutofit/>
          </a:bodyPr>
          <a:lstStyle/>
          <a:p>
            <a:pPr lvl="0"/>
            <a:r>
              <a:rPr lang="en-US" sz="4800" b="1" dirty="0">
                <a:solidFill>
                  <a:schemeClr val="tx1">
                    <a:lumMod val="95000"/>
                    <a:lumOff val="5000"/>
                  </a:schemeClr>
                </a:solidFill>
                <a:latin typeface="Arial" panose="020B0604020202020204" pitchFamily="34" charset="0"/>
                <a:cs typeface="Arial" panose="020B0604020202020204" pitchFamily="34" charset="0"/>
              </a:rPr>
              <a:t>Demo Node Licenses</a:t>
            </a:r>
            <a:endParaRPr lang="en-US" sz="6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Google Shape;374;p28"/>
          <p:cNvSpPr txBox="1"/>
          <p:nvPr/>
        </p:nvSpPr>
        <p:spPr>
          <a:xfrm>
            <a:off x="35662" y="-39717"/>
            <a:ext cx="6832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595959"/>
                </a:solidFill>
                <a:latin typeface="Arial"/>
                <a:ea typeface="Arial"/>
                <a:cs typeface="Arial"/>
                <a:sym typeface="Arial"/>
              </a:rPr>
              <a:t>new</a:t>
            </a:r>
            <a:endParaRPr sz="3200" b="1" dirty="0">
              <a:solidFill>
                <a:srgbClr val="595959"/>
              </a:solidFill>
              <a:latin typeface="Arial"/>
              <a:ea typeface="Arial"/>
              <a:cs typeface="Arial"/>
              <a:sym typeface="Arial"/>
            </a:endParaRPr>
          </a:p>
        </p:txBody>
      </p:sp>
      <p:sp>
        <p:nvSpPr>
          <p:cNvPr id="11" name="Rectangle 10"/>
          <p:cNvSpPr/>
          <p:nvPr/>
        </p:nvSpPr>
        <p:spPr>
          <a:xfrm>
            <a:off x="0" y="855777"/>
            <a:ext cx="3265714" cy="552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28;p26"/>
          <p:cNvSpPr txBox="1"/>
          <p:nvPr/>
        </p:nvSpPr>
        <p:spPr>
          <a:xfrm>
            <a:off x="443040" y="839505"/>
            <a:ext cx="18918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smtClean="0">
                <a:solidFill>
                  <a:schemeClr val="bg1"/>
                </a:solidFill>
              </a:rPr>
              <a:t>Benefits</a:t>
            </a:r>
            <a:endParaRPr sz="3200" dirty="0">
              <a:solidFill>
                <a:schemeClr val="bg1"/>
              </a:solidFill>
              <a:latin typeface="Arial"/>
              <a:ea typeface="Arial"/>
              <a:cs typeface="Arial"/>
              <a:sym typeface="Arial"/>
            </a:endParaRPr>
          </a:p>
        </p:txBody>
      </p:sp>
      <p:sp>
        <p:nvSpPr>
          <p:cNvPr id="15" name="TextBox 14"/>
          <p:cNvSpPr txBox="1"/>
          <p:nvPr/>
        </p:nvSpPr>
        <p:spPr>
          <a:xfrm>
            <a:off x="1126049" y="1716315"/>
            <a:ext cx="6370125" cy="830997"/>
          </a:xfrm>
          <a:prstGeom prst="rect">
            <a:avLst/>
          </a:prstGeom>
          <a:noFill/>
        </p:spPr>
        <p:txBody>
          <a:bodyPr wrap="square" rtlCol="0">
            <a:spAutoFit/>
          </a:bodyPr>
          <a:lstStyle/>
          <a:p>
            <a:r>
              <a:rPr lang="en-US" sz="2400" dirty="0" smtClean="0">
                <a:solidFill>
                  <a:srgbClr val="0070C0"/>
                </a:solidFill>
                <a:latin typeface="Arial" pitchFamily="34" charset="0"/>
                <a:cs typeface="Arial" pitchFamily="34" charset="0"/>
              </a:rPr>
              <a:t>“A study of free trial offers found average sales conversion rates of approximately </a:t>
            </a:r>
            <a:r>
              <a:rPr lang="en-US" sz="2400" b="1" dirty="0" smtClean="0">
                <a:solidFill>
                  <a:srgbClr val="0070C0"/>
                </a:solidFill>
                <a:latin typeface="Arial" pitchFamily="34" charset="0"/>
                <a:cs typeface="Arial" pitchFamily="34" charset="0"/>
              </a:rPr>
              <a:t>75%</a:t>
            </a:r>
            <a:r>
              <a:rPr lang="en-US" sz="2400" dirty="0" smtClean="0">
                <a:solidFill>
                  <a:srgbClr val="0070C0"/>
                </a:solidFill>
                <a:latin typeface="Arial" pitchFamily="34" charset="0"/>
                <a:cs typeface="Arial" pitchFamily="34" charset="0"/>
              </a:rPr>
              <a:t>”  </a:t>
            </a:r>
            <a:endParaRPr lang="en-US" sz="2400" dirty="0">
              <a:solidFill>
                <a:srgbClr val="0070C0"/>
              </a:solidFill>
              <a:latin typeface="Arial" pitchFamily="34" charset="0"/>
              <a:cs typeface="Arial" pitchFamily="34" charset="0"/>
            </a:endParaRPr>
          </a:p>
        </p:txBody>
      </p:sp>
      <p:sp>
        <p:nvSpPr>
          <p:cNvPr id="13" name="Rectangle 12"/>
          <p:cNvSpPr/>
          <p:nvPr/>
        </p:nvSpPr>
        <p:spPr>
          <a:xfrm>
            <a:off x="4187658" y="2507397"/>
            <a:ext cx="3203742" cy="246221"/>
          </a:xfrm>
          <a:prstGeom prst="rect">
            <a:avLst/>
          </a:prstGeom>
        </p:spPr>
        <p:txBody>
          <a:bodyPr wrap="square">
            <a:spAutoFit/>
          </a:bodyPr>
          <a:lstStyle/>
          <a:p>
            <a:r>
              <a:rPr lang="en-US" sz="1000" dirty="0" smtClean="0">
                <a:solidFill>
                  <a:schemeClr val="tx1">
                    <a:lumMod val="50000"/>
                    <a:lumOff val="50000"/>
                  </a:schemeClr>
                </a:solidFill>
                <a:latin typeface="Arial" panose="020B0604020202020204" pitchFamily="34" charset="0"/>
                <a:cs typeface="Arial" panose="020B0604020202020204" pitchFamily="34" charset="0"/>
              </a:rPr>
              <a:t>~ J.B. Maverick, QuickBooks Small Business Centre</a:t>
            </a:r>
            <a:endParaRPr lang="en-US" sz="10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190222"/>
            <a:ext cx="3376062" cy="4672694"/>
          </a:xfrm>
          <a:prstGeom prst="rect">
            <a:avLst/>
          </a:prstGeom>
        </p:spPr>
      </p:pic>
    </p:spTree>
    <p:extLst>
      <p:ext uri="{BB962C8B-B14F-4D97-AF65-F5344CB8AC3E}">
        <p14:creationId xmlns:p14="http://schemas.microsoft.com/office/powerpoint/2010/main" val="253301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00" b="8148"/>
          <a:stretch/>
        </p:blipFill>
        <p:spPr>
          <a:xfrm>
            <a:off x="381001" y="548640"/>
            <a:ext cx="8381999" cy="5750560"/>
          </a:xfrm>
          <a:prstGeom prst="rect">
            <a:avLst/>
          </a:prstGeom>
        </p:spPr>
      </p:pic>
      <p:sp>
        <p:nvSpPr>
          <p:cNvPr id="10" name="Parallelogram 9"/>
          <p:cNvSpPr/>
          <p:nvPr/>
        </p:nvSpPr>
        <p:spPr>
          <a:xfrm>
            <a:off x="3676650" y="0"/>
            <a:ext cx="5162550" cy="6858000"/>
          </a:xfrm>
          <a:prstGeom prst="parallelogram">
            <a:avLst/>
          </a:prstGeom>
          <a:gradFill flip="none" rotWithShape="1">
            <a:gsLst>
              <a:gs pos="0">
                <a:srgbClr val="0070C0">
                  <a:alpha val="81000"/>
                </a:srgbClr>
              </a:gs>
              <a:gs pos="100000">
                <a:schemeClr val="accent4">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19"/>
          <p:cNvSpPr txBox="1"/>
          <p:nvPr/>
        </p:nvSpPr>
        <p:spPr>
          <a:xfrm>
            <a:off x="4331483" y="1504527"/>
            <a:ext cx="4157933" cy="9233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dirty="0">
                <a:solidFill>
                  <a:schemeClr val="bg1"/>
                </a:solidFill>
                <a:latin typeface="Arial"/>
                <a:ea typeface="Arial"/>
                <a:cs typeface="Arial"/>
                <a:sym typeface="Arial"/>
              </a:rPr>
              <a:t>Thank</a:t>
            </a:r>
            <a:br>
              <a:rPr lang="en-US" sz="4800" dirty="0">
                <a:solidFill>
                  <a:schemeClr val="bg1"/>
                </a:solidFill>
                <a:latin typeface="Arial"/>
                <a:ea typeface="Arial"/>
                <a:cs typeface="Arial"/>
                <a:sym typeface="Arial"/>
              </a:rPr>
            </a:br>
            <a:r>
              <a:rPr lang="en-US" sz="4800" dirty="0">
                <a:solidFill>
                  <a:schemeClr val="bg1"/>
                </a:solidFill>
                <a:latin typeface="Arial"/>
                <a:ea typeface="Arial"/>
                <a:cs typeface="Arial"/>
                <a:sym typeface="Arial"/>
              </a:rPr>
              <a:t>You</a:t>
            </a:r>
            <a:endParaRPr sz="4800" dirty="0">
              <a:solidFill>
                <a:schemeClr val="bg1"/>
              </a:solidFill>
              <a:latin typeface="Arial"/>
              <a:ea typeface="Arial"/>
              <a:cs typeface="Arial"/>
              <a:sym typeface="Arial"/>
            </a:endParaRPr>
          </a:p>
        </p:txBody>
      </p:sp>
      <p:pic>
        <p:nvPicPr>
          <p:cNvPr id="4098" name="Picture 2" descr="D:\Illustration\Konica Minolta Logos\3d_positive_konica_minolta_vertical_logo_whitet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322122"/>
            <a:ext cx="2903515" cy="19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56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769</Words>
  <Application>Microsoft Office PowerPoint</Application>
  <PresentationFormat>On-screen Show (4:3)</PresentationFormat>
  <Paragraphs>110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Konica Minolta Business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Paige</dc:creator>
  <cp:lastModifiedBy>Catherine</cp:lastModifiedBy>
  <cp:revision>28</cp:revision>
  <dcterms:created xsi:type="dcterms:W3CDTF">2019-01-09T16:52:58Z</dcterms:created>
  <dcterms:modified xsi:type="dcterms:W3CDTF">2019-01-10T20:12:48Z</dcterms:modified>
</cp:coreProperties>
</file>