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109" r:id="rId2"/>
    <p:sldId id="1073" r:id="rId3"/>
    <p:sldId id="1049" r:id="rId4"/>
    <p:sldId id="1072" r:id="rId5"/>
    <p:sldId id="1074" r:id="rId6"/>
    <p:sldId id="1050" r:id="rId7"/>
    <p:sldId id="1064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" initials="C" lastIdx="2" clrIdx="0"/>
  <p:cmAuthor id="2" name="Mike" initials="MH" lastIdx="1" clrIdx="1"/>
  <p:cmAuthor id="3" name="Hayley" initials="H" lastIdx="5" clrIdx="2"/>
  <p:cmAuthor id="4" name="Catherine Brill" initials="CB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56E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7EA4D-A4E4-4A02-93CA-25E559CBCD6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2004-248C-4C8E-A2B2-85D59DB22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1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3/8/19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56409-832E-E743-A903-6F881BC412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5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1120-FF46-4E08-8098-2F7BE21C5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48399-BF3E-4451-BF66-7EA505A2B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58D3-12C3-43FD-B7F1-DFC49621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BF1A-BD65-46BF-A1B9-EBE51153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D3C84-FFA4-407E-B5CC-512A338E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7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FB1-A461-4B3D-9383-B2009E2C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CC549-FD62-413E-9364-8DDB12B72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3187-BEAD-486A-B5B0-5F97C2B4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76757-414D-41C4-8870-B57DED70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D154-3C45-4DE3-86DF-0EA08A4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892BD-BC40-4302-ABC3-A7133DEA4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59228-24FD-4250-BD69-2BD335312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F4E22-6992-452A-8453-BC03436D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DDA4F-355D-4501-A333-6D9A6029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3FB0-6755-47D1-907C-96DEA27B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0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CCE050-00CC-0F4E-BCF6-07C35C6DD4FB}"/>
              </a:ext>
            </a:extLst>
          </p:cNvPr>
          <p:cNvSpPr/>
          <p:nvPr/>
        </p:nvSpPr>
        <p:spPr>
          <a:xfrm>
            <a:off x="0" y="0"/>
            <a:ext cx="4990889" cy="6858000"/>
          </a:xfrm>
          <a:prstGeom prst="rect">
            <a:avLst/>
          </a:prstGeom>
          <a:solidFill>
            <a:srgbClr val="38256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263" y="1176800"/>
            <a:ext cx="3771740" cy="1572717"/>
          </a:xfrm>
        </p:spPr>
        <p:txBody>
          <a:bodyPr anchor="ctr" anchorCtr="0">
            <a:normAutofit/>
          </a:bodyPr>
          <a:lstStyle>
            <a:lvl1pPr algn="l">
              <a:defRPr sz="2300" cap="none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Add your section title into this box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DD1255-DAEB-2949-B192-4855648B7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8381" y="2327422"/>
            <a:ext cx="2839256" cy="258434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These slides look best when they have an image, to add an image use the ‘Format Background’ or ‘Slide Background’ option.</a:t>
            </a:r>
          </a:p>
          <a:p>
            <a:pPr lvl="0"/>
            <a:r>
              <a:rPr lang="en-US" dirty="0"/>
              <a:t>Then delete this instruction box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4836E8A5-8E6F-4960-8477-D3938C985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43" y="1"/>
            <a:ext cx="1224244" cy="8354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ECBF6-BDB4-45CB-AD46-C7650B6C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812" y="6516082"/>
            <a:ext cx="444175" cy="244677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DC072636-299A-6C46-A669-0ADFB831C0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D867D3-7373-4F51-BB58-FB730F4DA8E4}"/>
              </a:ext>
            </a:extLst>
          </p:cNvPr>
          <p:cNvSpPr txBox="1">
            <a:spLocks/>
          </p:cNvSpPr>
          <p:nvPr userDrawn="1"/>
        </p:nvSpPr>
        <p:spPr>
          <a:xfrm>
            <a:off x="10250586" y="6586847"/>
            <a:ext cx="1346313" cy="182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ctr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cap="all" baseline="0" dirty="0"/>
              <a:t>© Konica Minolta</a:t>
            </a:r>
          </a:p>
        </p:txBody>
      </p:sp>
    </p:spTree>
    <p:extLst>
      <p:ext uri="{BB962C8B-B14F-4D97-AF65-F5344CB8AC3E}">
        <p14:creationId xmlns:p14="http://schemas.microsoft.com/office/powerpoint/2010/main" val="400428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263" y="1294731"/>
            <a:ext cx="6095742" cy="1675534"/>
          </a:xfrm>
        </p:spPr>
        <p:txBody>
          <a:bodyPr anchor="b" anchorCtr="0">
            <a:normAutofit/>
          </a:bodyPr>
          <a:lstStyle>
            <a:lvl1pPr algn="l">
              <a:defRPr sz="3385" cap="none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Add your document title into this box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3812" y="6516082"/>
            <a:ext cx="444175" cy="244677"/>
          </a:xfrm>
          <a:prstGeom prst="rect">
            <a:avLst/>
          </a:prstGeom>
        </p:spPr>
        <p:txBody>
          <a:bodyPr/>
          <a:lstStyle>
            <a:lvl1pPr algn="l">
              <a:defRPr sz="1164"/>
            </a:lvl1pPr>
          </a:lstStyle>
          <a:p>
            <a:fld id="{DC072636-299A-6C46-A669-0ADFB831C0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CA243A-AF94-4046-84FE-8EB37D679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43" y="1"/>
            <a:ext cx="1224244" cy="8354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54886D-7BBD-D241-B213-4ABBEBA26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6" y="6567656"/>
            <a:ext cx="1719377" cy="141529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F5EC2CA6-AFC2-EC4A-8527-C5B9EDA8D5EA}"/>
              </a:ext>
            </a:extLst>
          </p:cNvPr>
          <p:cNvSpPr txBox="1">
            <a:spLocks/>
          </p:cNvSpPr>
          <p:nvPr userDrawn="1"/>
        </p:nvSpPr>
        <p:spPr>
          <a:xfrm>
            <a:off x="10250586" y="6586847"/>
            <a:ext cx="1346313" cy="182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ctr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2" cap="all" baseline="0" dirty="0"/>
              <a:t>© Konica Minolta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06CE4D4-48D7-E841-905B-F56F8FA0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695" y="3208308"/>
            <a:ext cx="6103310" cy="988730"/>
          </a:xfrm>
        </p:spPr>
        <p:txBody>
          <a:bodyPr>
            <a:normAutofit/>
          </a:bodyPr>
          <a:lstStyle>
            <a:lvl1pPr marL="0" indent="0">
              <a:buNone/>
              <a:defRPr sz="1904" b="1" cap="none" baseline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dirty="0"/>
              <a:t>Add your optional sub-title into this box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96B5DD-3A6E-49E0-8C5A-9297BDBCF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2" y="856318"/>
            <a:ext cx="2793742" cy="5145364"/>
          </a:xfrm>
          <a:prstGeom prst="rect">
            <a:avLst/>
          </a:prstGeom>
        </p:spPr>
      </p:pic>
      <p:pic>
        <p:nvPicPr>
          <p:cNvPr id="9" name="Picture 2" descr="D:\Illustration\logos\SEC\sec2017_croppe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0" y="6418072"/>
            <a:ext cx="575554" cy="3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3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84" y="1942096"/>
            <a:ext cx="6705316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31CBE3-B43D-4071-96C3-C3BB707B2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884" y="196655"/>
            <a:ext cx="7467360" cy="735822"/>
          </a:xfrm>
        </p:spPr>
        <p:txBody>
          <a:bodyPr/>
          <a:lstStyle>
            <a:lvl1pPr>
              <a:defRPr cap="none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D050AC-9092-49AA-A509-5A2852E56AF4}"/>
              </a:ext>
            </a:extLst>
          </p:cNvPr>
          <p:cNvSpPr/>
          <p:nvPr userDrawn="1"/>
        </p:nvSpPr>
        <p:spPr>
          <a:xfrm>
            <a:off x="0" y="0"/>
            <a:ext cx="145155" cy="685800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23B59F4-124A-45FA-904F-0504555B1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43" y="1"/>
            <a:ext cx="1224244" cy="8354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2B409D-1C14-4283-87E4-3854D371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812" y="6516082"/>
            <a:ext cx="444175" cy="244677"/>
          </a:xfrm>
          <a:prstGeom prst="rect">
            <a:avLst/>
          </a:prstGeom>
        </p:spPr>
        <p:txBody>
          <a:bodyPr/>
          <a:lstStyle>
            <a:lvl1pPr algn="l">
              <a:defRPr sz="1164"/>
            </a:lvl1pPr>
          </a:lstStyle>
          <a:p>
            <a:fld id="{DC072636-299A-6C46-A669-0ADFB831C0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C218593-2F40-472D-A4DF-ACF0D19C03FA}"/>
              </a:ext>
            </a:extLst>
          </p:cNvPr>
          <p:cNvSpPr txBox="1">
            <a:spLocks/>
          </p:cNvSpPr>
          <p:nvPr userDrawn="1"/>
        </p:nvSpPr>
        <p:spPr>
          <a:xfrm>
            <a:off x="10250586" y="6586847"/>
            <a:ext cx="1346313" cy="182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ctr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ctr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2" cap="all" baseline="0" dirty="0"/>
              <a:t>© Konica Minolta</a:t>
            </a:r>
          </a:p>
        </p:txBody>
      </p:sp>
    </p:spTree>
    <p:extLst>
      <p:ext uri="{BB962C8B-B14F-4D97-AF65-F5344CB8AC3E}">
        <p14:creationId xmlns:p14="http://schemas.microsoft.com/office/powerpoint/2010/main" val="19621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BB3B-2DC0-4B4E-9743-E7366C9E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4F6E-C030-4778-80BE-4E0369AC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478CF-3D9A-4F44-8933-70BBA4C5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24E4-D510-4C02-B69B-1E4F7A00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942E7-6CD6-4C3A-BF7C-5140FD1C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0A9-5AE6-4A25-82AE-49C2C370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0CB0B-B986-40EC-8A29-09FD0FA5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4248-3196-47EC-A763-71C3DEFC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FC4F-79BD-45F2-945E-264F4444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4E5EA-825A-4AD3-94E0-7F2792F1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2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FD3F-4902-4443-8967-314CAB27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6E16-B2C9-422E-8358-52CFCBCF2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32EA4-1312-4ABC-8FF4-C55A66259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33AF8-C7DE-4C78-8DE2-B60EA44E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02CB-9443-49E4-A766-22881BD0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A4C0-3544-43F8-A2A8-737673C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7DE2-1DE2-4CF0-B836-D0945AD7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09DA6-9562-479E-A97C-0A8C5D4F3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7BFB1-D20A-4647-8DDF-8782132E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9698E-3450-47A8-9AD6-A85155284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16806-C1B9-4656-88F1-5180A1E3B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99F76-619A-4C4B-84F4-4D60F7E2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486A0-1D2B-43BD-8F0C-1F29562F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466A2-474A-4397-8452-464C9B80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5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607C-A57E-47D2-A38A-9AF95E8F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1F1FC-6EC6-46AD-8861-47DDF0F4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9CF64-C180-4D65-B477-8787FB34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EE2F9-A168-46FE-8419-A7D58A67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352D9-5F98-420F-AE15-474CB301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F26CF-27FA-4D05-9CA6-C89539D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22E7-22AA-4987-A9B6-13781B68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487A-5066-4535-9B06-2D094CCA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D35B-D21E-4CEF-9C12-5022C755D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67B3-411A-4844-BA7F-C3F3D4CFB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6A25B-4F3B-47A6-B631-94B0C284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7D022-0865-4D0E-A62A-0AD8BF03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02100-5F14-4632-8D4D-95B103A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529D-0D1F-4483-A470-8031DC6B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089CE-B951-485C-99F3-CE47A8841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BDE91-B341-49FC-9D35-44ADCB23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62B4F-9764-48AA-8A42-980E155C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1217A-334E-4527-82EB-03755A22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D9F2F-C53A-403F-8584-17CA1331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2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F87CC-5308-49A8-9036-019DB9CD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E7444-7291-4DF1-9F32-D8BC8DBC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D6-0CE7-4356-A7F6-3B63CE18C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E253-CF0E-412E-BEDF-7B4EAE10FCC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CAE9-648D-46EF-A999-AF3F741E2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554A-0DED-4B2D-A7A0-9D7F9A69F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3E32-1C33-4DD4-9E6C-D967F6D3A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usiness.com/articles/7-statistics-that-will-make-you-rethink-your-document-management-strategy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4EB8D-12D6-6042-8ED8-846E78A4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636-299A-6C46-A669-0ADFB831C07C}" type="slidenum">
              <a:rPr lang="en-US" smtClean="0"/>
              <a:t>1</a:t>
            </a:fld>
            <a:endParaRPr lang="en-US" dirty="0"/>
          </a:p>
        </p:txBody>
      </p:sp>
      <p:pic>
        <p:nvPicPr>
          <p:cNvPr id="2051" name="Picture 3" descr="D:\Illustration\Konica Minolta Logos\3d_positive_konica_minolta_vertica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886" y="0"/>
            <a:ext cx="1218114" cy="8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Illustration\logos\SEC\sec2017_cropp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0" y="6418072"/>
            <a:ext cx="575554" cy="3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ispatcher\Phoenix\Logos\logo_scantrip.png">
            <a:extLst>
              <a:ext uri="{FF2B5EF4-FFF2-40B4-BE49-F238E27FC236}">
                <a16:creationId xmlns:a16="http://schemas.microsoft.com/office/drawing/2014/main" id="{6113F5B0-DFDF-4E48-AA5E-34256071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" y="485606"/>
            <a:ext cx="4398265" cy="6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47BBC4-12F5-491A-977D-B6E9290126AE}"/>
              </a:ext>
            </a:extLst>
          </p:cNvPr>
          <p:cNvSpPr txBox="1">
            <a:spLocks/>
          </p:cNvSpPr>
          <p:nvPr/>
        </p:nvSpPr>
        <p:spPr>
          <a:xfrm>
            <a:off x="627281" y="1353312"/>
            <a:ext cx="6859214" cy="11558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85" kern="1200" cap="none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Dispatcher Phoenix ScanTrip</a:t>
            </a:r>
            <a:br>
              <a:rPr lang="en-US"/>
            </a:br>
            <a:r>
              <a:rPr lang="en-US" sz="2000" b="1" i="1"/>
              <a:t>Kickstart Digital Transformation</a:t>
            </a:r>
            <a:endParaRPr lang="en-US" sz="2856" b="1" i="1" dirty="0"/>
          </a:p>
        </p:txBody>
      </p:sp>
    </p:spTree>
    <p:extLst>
      <p:ext uri="{BB962C8B-B14F-4D97-AF65-F5344CB8AC3E}">
        <p14:creationId xmlns:p14="http://schemas.microsoft.com/office/powerpoint/2010/main" val="401890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7674D0-A9FC-4F40-B7A4-7BAC6F4CEC8B}"/>
              </a:ext>
            </a:extLst>
          </p:cNvPr>
          <p:cNvSpPr/>
          <p:nvPr/>
        </p:nvSpPr>
        <p:spPr>
          <a:xfrm>
            <a:off x="1" y="0"/>
            <a:ext cx="8933688" cy="666739"/>
          </a:xfrm>
          <a:prstGeom prst="rect">
            <a:avLst/>
          </a:prstGeom>
          <a:solidFill>
            <a:srgbClr val="461E64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A9DEB5-7605-4872-9A5D-92ED8E78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4" y="-4513"/>
            <a:ext cx="9071864" cy="73582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More Paper Coming In…More Data to Handle</a:t>
            </a:r>
          </a:p>
        </p:txBody>
      </p:sp>
      <p:pic>
        <p:nvPicPr>
          <p:cNvPr id="10" name="Picture 2" descr="C:\Users\Hayley\Desktop\21.png">
            <a:extLst>
              <a:ext uri="{FF2B5EF4-FFF2-40B4-BE49-F238E27FC236}">
                <a16:creationId xmlns:a16="http://schemas.microsoft.com/office/drawing/2014/main" id="{038C089C-6C40-4270-AE53-9C5375A3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21" y="1310980"/>
            <a:ext cx="2724530" cy="27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F8245-4841-4281-9A5F-6758E0B8C6C9}"/>
              </a:ext>
            </a:extLst>
          </p:cNvPr>
          <p:cNvSpPr txBox="1"/>
          <p:nvPr/>
        </p:nvSpPr>
        <p:spPr>
          <a:xfrm>
            <a:off x="1482168" y="4322547"/>
            <a:ext cx="2580471" cy="19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Productivity loss from day-to-day document challenges.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pic>
        <p:nvPicPr>
          <p:cNvPr id="12" name="Picture 3" descr="C:\Users\Hayley\Desktop\92.png">
            <a:extLst>
              <a:ext uri="{FF2B5EF4-FFF2-40B4-BE49-F238E27FC236}">
                <a16:creationId xmlns:a16="http://schemas.microsoft.com/office/drawing/2014/main" id="{2FE24218-A626-465B-8485-EF91A3DF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17" y="1430149"/>
            <a:ext cx="2486191" cy="24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E3DAE5-EB73-48D2-94AC-486D8D0058FA}"/>
              </a:ext>
            </a:extLst>
          </p:cNvPr>
          <p:cNvSpPr txBox="1"/>
          <p:nvPr/>
        </p:nvSpPr>
        <p:spPr>
          <a:xfrm>
            <a:off x="5077797" y="4322546"/>
            <a:ext cx="2231009" cy="19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 all employees collaborate over documents using email.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pic>
        <p:nvPicPr>
          <p:cNvPr id="14" name="Picture 4" descr="C:\Users\Hayley\Desktop\77.png">
            <a:extLst>
              <a:ext uri="{FF2B5EF4-FFF2-40B4-BE49-F238E27FC236}">
                <a16:creationId xmlns:a16="http://schemas.microsoft.com/office/drawing/2014/main" id="{29A1DA2C-C965-40EC-B4DC-74F7E422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72" y="1463570"/>
            <a:ext cx="24384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5FD584-2882-4FBC-A4F6-E6C9770DF493}"/>
              </a:ext>
            </a:extLst>
          </p:cNvPr>
          <p:cNvSpPr txBox="1"/>
          <p:nvPr/>
        </p:nvSpPr>
        <p:spPr>
          <a:xfrm>
            <a:off x="8394272" y="4322545"/>
            <a:ext cx="2513627" cy="19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 business owners want to be able to access files remotely.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18393-F616-43B3-9DF2-E2394DA0C69F}"/>
              </a:ext>
            </a:extLst>
          </p:cNvPr>
          <p:cNvSpPr txBox="1"/>
          <p:nvPr/>
        </p:nvSpPr>
        <p:spPr>
          <a:xfrm>
            <a:off x="366729" y="6503048"/>
            <a:ext cx="8509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business.com, </a:t>
            </a:r>
            <a:r>
              <a:rPr lang="en-US" sz="1100" dirty="0">
                <a:hlinkClick r:id="rId5"/>
              </a:rPr>
              <a:t>https://www.business.com/articles/7-statistics-that-will-make-you-rethink-your-document-management-strategy/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93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16" y="3282696"/>
            <a:ext cx="10625328" cy="3044952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A7EA72-0B8C-4EB3-84B0-FE6F9A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636-299A-6C46-A669-0ADFB831C0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41510" y="894219"/>
            <a:ext cx="7463818" cy="541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Dispatcher Phoenix ScanTrip provides a simple yet powerful scan solution for handling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With this cost-effective, easy-to-use solution, users can easily: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Scan to Me (Support for SMTP and Microsoft Exchange)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Scan to Home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Scan to the Cloud, including Box, Dropbox, OneDrive, OneDrive for Business, Google Drive, SharePoint, SharePoint Online, WebDAV, and more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Scan paper documents from the MFP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Submit electronic files via Web Browser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4F03E-B5D8-4418-8906-BDB0B5077F1F}"/>
              </a:ext>
            </a:extLst>
          </p:cNvPr>
          <p:cNvSpPr/>
          <p:nvPr/>
        </p:nvSpPr>
        <p:spPr>
          <a:xfrm>
            <a:off x="-651" y="0"/>
            <a:ext cx="9793875" cy="666739"/>
          </a:xfrm>
          <a:prstGeom prst="rect">
            <a:avLst/>
          </a:prstGeom>
          <a:solidFill>
            <a:srgbClr val="461E64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073D5C8-388B-401D-B23D-4568CEE2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87" y="-9543"/>
            <a:ext cx="9682285" cy="7358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Dispatcher Phoenix ScanTrip Simplifies Scanning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9"/>
          <a:stretch/>
        </p:blipFill>
        <p:spPr>
          <a:xfrm>
            <a:off x="7522464" y="1302258"/>
            <a:ext cx="4669536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2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A7EA72-0B8C-4EB3-84B0-FE6F9A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636-299A-6C46-A669-0ADFB831C0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3F284-6BAE-4836-8158-1FF56081C889}"/>
              </a:ext>
            </a:extLst>
          </p:cNvPr>
          <p:cNvSpPr/>
          <p:nvPr/>
        </p:nvSpPr>
        <p:spPr>
          <a:xfrm>
            <a:off x="-6584" y="0"/>
            <a:ext cx="8023486" cy="666739"/>
          </a:xfrm>
          <a:prstGeom prst="rect">
            <a:avLst/>
          </a:prstGeom>
          <a:solidFill>
            <a:srgbClr val="461E64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06B8CFF-2EE9-4575-BD96-B662E19F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5" y="-10207"/>
            <a:ext cx="7463818" cy="7358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Advanced Document Processing</a:t>
            </a:r>
          </a:p>
        </p:txBody>
      </p:sp>
      <p:pic>
        <p:nvPicPr>
          <p:cNvPr id="11" name="Picture 3" descr="C:\Users\Hayley\Downloads\px_process_ocr (1).png">
            <a:extLst>
              <a:ext uri="{FF2B5EF4-FFF2-40B4-BE49-F238E27FC236}">
                <a16:creationId xmlns:a16="http://schemas.microsoft.com/office/drawing/2014/main" id="{22747446-80A9-467B-AC24-41EB78BF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30" y="2849165"/>
            <a:ext cx="1829893" cy="16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CD23B-CD0E-4961-BD87-ED60BBCC8ACC}"/>
              </a:ext>
            </a:extLst>
          </p:cNvPr>
          <p:cNvSpPr txBox="1"/>
          <p:nvPr/>
        </p:nvSpPr>
        <p:spPr>
          <a:xfrm>
            <a:off x="948179" y="4487571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Rename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F6366-9E47-47DA-8AC2-C08658A42CA6}"/>
              </a:ext>
            </a:extLst>
          </p:cNvPr>
          <p:cNvSpPr txBox="1"/>
          <p:nvPr/>
        </p:nvSpPr>
        <p:spPr>
          <a:xfrm>
            <a:off x="7400392" y="1969676"/>
            <a:ext cx="4210050" cy="31700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Now with the ScanTrip license 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 document conversion to Searchable PDF.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OCR scanned documents and extract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Dynamically rename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Export index form and OCR metadata.</a:t>
            </a:r>
          </a:p>
          <a:p>
            <a:r>
              <a:rPr lang="en-US" sz="2000" b="1" dirty="0"/>
              <a:t>...at no additional cost!</a:t>
            </a:r>
          </a:p>
        </p:txBody>
      </p:sp>
      <p:pic>
        <p:nvPicPr>
          <p:cNvPr id="14" name="Picture 2" descr="C:\Users\Hayley\Downloads\px_process_rename.png">
            <a:extLst>
              <a:ext uri="{FF2B5EF4-FFF2-40B4-BE49-F238E27FC236}">
                <a16:creationId xmlns:a16="http://schemas.microsoft.com/office/drawing/2014/main" id="{E02A8000-5025-448F-819A-9F0C12D6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2" y="2775486"/>
            <a:ext cx="1591986" cy="16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Hayley\Downloads\meta-to-file.png">
            <a:extLst>
              <a:ext uri="{FF2B5EF4-FFF2-40B4-BE49-F238E27FC236}">
                <a16:creationId xmlns:a16="http://schemas.microsoft.com/office/drawing/2014/main" id="{1FD4C10C-7DCB-4375-AFAB-7064A22D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13" y="2683244"/>
            <a:ext cx="1887178" cy="17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491030B-AE86-4DF5-8AE7-C12431ABBC0B}"/>
              </a:ext>
            </a:extLst>
          </p:cNvPr>
          <p:cNvSpPr/>
          <p:nvPr/>
        </p:nvSpPr>
        <p:spPr>
          <a:xfrm>
            <a:off x="2955169" y="448757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Advanced OCR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843261-FECF-4D0E-8E6D-EBDF9A71D2E5}"/>
              </a:ext>
            </a:extLst>
          </p:cNvPr>
          <p:cNvSpPr/>
          <p:nvPr/>
        </p:nvSpPr>
        <p:spPr>
          <a:xfrm>
            <a:off x="5253135" y="448757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Metadata to File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E47B341-1BB5-4DD6-A908-12323AA899EE}"/>
              </a:ext>
            </a:extLst>
          </p:cNvPr>
          <p:cNvSpPr txBox="1">
            <a:spLocks/>
          </p:cNvSpPr>
          <p:nvPr/>
        </p:nvSpPr>
        <p:spPr>
          <a:xfrm>
            <a:off x="426339" y="962025"/>
            <a:ext cx="11065574" cy="771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88000" algn="l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16004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Dispatcher Phoenix ScanTrip includes basic zonal OCR support for the Tesseract OCR Engine.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124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A7EA72-0B8C-4EB3-84B0-FE6F9A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636-299A-6C46-A669-0ADFB831C0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3F284-6BAE-4836-8158-1FF56081C889}"/>
              </a:ext>
            </a:extLst>
          </p:cNvPr>
          <p:cNvSpPr/>
          <p:nvPr/>
        </p:nvSpPr>
        <p:spPr>
          <a:xfrm>
            <a:off x="2892" y="0"/>
            <a:ext cx="8023486" cy="666739"/>
          </a:xfrm>
          <a:prstGeom prst="rect">
            <a:avLst/>
          </a:prstGeom>
          <a:solidFill>
            <a:srgbClr val="461E64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06B8CFF-2EE9-4575-BD96-B662E19F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6" y="842"/>
            <a:ext cx="7463818" cy="7358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Benefits to the Customer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A3236-D819-4CF2-AFA5-C9D7D2B9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 t="-49" r="3021" b="49"/>
          <a:stretch/>
        </p:blipFill>
        <p:spPr>
          <a:xfrm>
            <a:off x="6274839" y="0"/>
            <a:ext cx="5914269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34810D-92B7-4C32-A4DB-0268252D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30" y="1270305"/>
            <a:ext cx="4726172" cy="1278922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/>
              <a:t>Solution for A Variety of Devices</a:t>
            </a:r>
            <a:br>
              <a:rPr lang="en-US" sz="2400" b="1" dirty="0"/>
            </a:br>
            <a:endParaRPr lang="en-US" sz="2400" b="1" dirty="0"/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/>
              <a:t>Powers Digital Transformation</a:t>
            </a:r>
            <a:br>
              <a:rPr lang="en-US" sz="2400" b="1" dirty="0"/>
            </a:br>
            <a:endParaRPr lang="en-US" sz="2400" b="1" dirty="0"/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/>
              <a:t>Addresses Paperless Environments</a:t>
            </a:r>
            <a:br>
              <a:rPr lang="en-US" sz="2400" b="1" dirty="0"/>
            </a:br>
            <a:endParaRPr lang="en-US" sz="2400" b="1" dirty="0"/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/>
              <a:t>Highly Deployable &amp; Intuitive Solution</a:t>
            </a:r>
            <a:br>
              <a:rPr lang="en-US" sz="2400" b="1" dirty="0"/>
            </a:br>
            <a:endParaRPr lang="en-US" sz="2400" dirty="0"/>
          </a:p>
          <a:p>
            <a:pPr marL="457200" lvl="1" indent="-457200">
              <a:lnSpc>
                <a:spcPct val="1000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 startAt="5"/>
            </a:pPr>
            <a:r>
              <a:rPr lang="en-US" b="1" dirty="0"/>
              <a:t>Improved Efficiencies &amp; Drives Productivity</a:t>
            </a: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000" dirty="0"/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000" dirty="0"/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000" dirty="0"/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000" dirty="0"/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100" dirty="0"/>
          </a:p>
          <a:p>
            <a:pPr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1704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A7EA72-0B8C-4EB3-84B0-FE6F9A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636-299A-6C46-A669-0ADFB831C0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3F284-6BAE-4836-8158-1FF56081C889}"/>
              </a:ext>
            </a:extLst>
          </p:cNvPr>
          <p:cNvSpPr/>
          <p:nvPr/>
        </p:nvSpPr>
        <p:spPr>
          <a:xfrm>
            <a:off x="2892" y="0"/>
            <a:ext cx="8023486" cy="666739"/>
          </a:xfrm>
          <a:prstGeom prst="rect">
            <a:avLst/>
          </a:prstGeom>
          <a:solidFill>
            <a:srgbClr val="461E64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06B8CFF-2EE9-4575-BD96-B662E19F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5" y="-10207"/>
            <a:ext cx="7463818" cy="7358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Simplified Licensing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DDA79C5-2794-4214-878C-1A01B6389A13}"/>
              </a:ext>
            </a:extLst>
          </p:cNvPr>
          <p:cNvSpPr txBox="1">
            <a:spLocks/>
          </p:cNvSpPr>
          <p:nvPr/>
        </p:nvSpPr>
        <p:spPr>
          <a:xfrm>
            <a:off x="698268" y="845370"/>
            <a:ext cx="7056072" cy="23618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indent="-18000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88000" algn="l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16004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/>
              <a:t>ScanTrip</a:t>
            </a:r>
            <a:r>
              <a:rPr lang="en-US" sz="1800" dirty="0"/>
              <a:t> is a stackable, standalone license that provides the powerful functionality organizations need for core scanning workflows. </a:t>
            </a:r>
            <a:br>
              <a:rPr lang="en-US" sz="1800" dirty="0"/>
            </a:br>
            <a:r>
              <a:rPr lang="en-US" sz="1800" dirty="0"/>
              <a:t>With </a:t>
            </a:r>
            <a:r>
              <a:rPr lang="en-US" sz="1800" dirty="0" err="1"/>
              <a:t>ScanTrip</a:t>
            </a:r>
            <a:r>
              <a:rPr lang="en-US" sz="1800" dirty="0"/>
              <a:t>, the following workflows are available: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Scan to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Scan to 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Scan to the Cloud</a:t>
            </a:r>
            <a:br>
              <a:rPr lang="en-US" sz="1800" dirty="0"/>
            </a:br>
            <a:endParaRPr lang="en-U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76E500-89BB-4C66-9AAB-D5A8DCCF3C37}"/>
              </a:ext>
            </a:extLst>
          </p:cNvPr>
          <p:cNvGraphicFramePr>
            <a:graphicFrameLocks noGrp="1"/>
          </p:cNvGraphicFramePr>
          <p:nvPr/>
        </p:nvGraphicFramePr>
        <p:xfrm>
          <a:off x="623840" y="3207235"/>
          <a:ext cx="6824187" cy="28448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ScanTrip Configuration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Processing Nodes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  <a:r>
                        <a:rPr lang="en-US" sz="1400" baseline="0" dirty="0"/>
                        <a:t> &amp; Output Capabilities </a:t>
                      </a:r>
                      <a:endParaRPr lang="en-US" sz="1400" dirty="0"/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r>
                        <a:rPr lang="en-US" sz="1400" dirty="0"/>
                        <a:t>Client Application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Rename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MFP Panel</a:t>
                      </a:r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25">
                <a:tc>
                  <a:txBody>
                    <a:bodyPr/>
                    <a:lstStyle/>
                    <a:p>
                      <a:r>
                        <a:rPr lang="en-US" sz="1400" dirty="0"/>
                        <a:t>Workflow</a:t>
                      </a:r>
                      <a:r>
                        <a:rPr lang="en-US" sz="1400" baseline="0" dirty="0"/>
                        <a:t> Builder Tool</a:t>
                      </a:r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Advanced OCR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Web Capture</a:t>
                      </a:r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r>
                        <a:rPr lang="en-US" sz="1400" dirty="0"/>
                        <a:t>LiveFlo</a:t>
                      </a:r>
                      <a:r>
                        <a:rPr lang="en-US" sz="1400" baseline="0" dirty="0"/>
                        <a:t> Technology</a:t>
                      </a:r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Metadata to File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Cloud Connectors</a:t>
                      </a:r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r>
                        <a:rPr lang="en-US" sz="1400" dirty="0"/>
                        <a:t>Dispatcher Phoenix Web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Output Folder</a:t>
                      </a:r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316064368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r>
                        <a:rPr lang="en-US" sz="1400" dirty="0"/>
                        <a:t>Workflow</a:t>
                      </a:r>
                      <a:r>
                        <a:rPr lang="en-US" sz="1400" baseline="0" dirty="0"/>
                        <a:t> Scheduler</a:t>
                      </a:r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SMTP Out</a:t>
                      </a:r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Sample Workflows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MS Exchange Connector</a:t>
                      </a:r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r>
                        <a:rPr lang="en-US" sz="1400" dirty="0"/>
                        <a:t>Integrated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MFP Simulator</a:t>
                      </a:r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5205" marR="115205" marT="57602" marB="57602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5205" marR="115205" marT="57602" marB="5760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ular Callout 6">
            <a:extLst>
              <a:ext uri="{FF2B5EF4-FFF2-40B4-BE49-F238E27FC236}">
                <a16:creationId xmlns:a16="http://schemas.microsoft.com/office/drawing/2014/main" id="{A8501DFD-8045-44E2-8750-4EEFCB924817}"/>
              </a:ext>
            </a:extLst>
          </p:cNvPr>
          <p:cNvSpPr/>
          <p:nvPr/>
        </p:nvSpPr>
        <p:spPr>
          <a:xfrm rot="5400000">
            <a:off x="7580136" y="3042473"/>
            <a:ext cx="3139322" cy="2263777"/>
          </a:xfrm>
          <a:prstGeom prst="wedgeRectCallout">
            <a:avLst>
              <a:gd name="adj1" fmla="val 13753"/>
              <a:gd name="adj2" fmla="val 100203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D232A-B057-4B75-B4D1-763247EB9F89}"/>
              </a:ext>
            </a:extLst>
          </p:cNvPr>
          <p:cNvSpPr txBox="1"/>
          <p:nvPr/>
        </p:nvSpPr>
        <p:spPr>
          <a:xfrm>
            <a:off x="8165807" y="2689337"/>
            <a:ext cx="204145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Dispatcher Phoenix ScanTrip includes a variety of connectors to popular document management systems and cloud storage applications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Dropbox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FilesAnywhere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FileAssist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Google Drive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OneDrive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OneDrive for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SharePoint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SharePoint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WebDAV </a:t>
            </a:r>
          </a:p>
        </p:txBody>
      </p:sp>
    </p:spTree>
    <p:extLst>
      <p:ext uri="{BB962C8B-B14F-4D97-AF65-F5344CB8AC3E}">
        <p14:creationId xmlns:p14="http://schemas.microsoft.com/office/powerpoint/2010/main" val="144780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99598" y="1024128"/>
            <a:ext cx="3292402" cy="5833872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A7EA72-0B8C-4EB3-84B0-FE6F9A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2636-299A-6C46-A669-0ADFB831C0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3F284-6BAE-4836-8158-1FF56081C889}"/>
              </a:ext>
            </a:extLst>
          </p:cNvPr>
          <p:cNvSpPr/>
          <p:nvPr/>
        </p:nvSpPr>
        <p:spPr>
          <a:xfrm>
            <a:off x="2892" y="0"/>
            <a:ext cx="8023486" cy="666739"/>
          </a:xfrm>
          <a:prstGeom prst="rect">
            <a:avLst/>
          </a:prstGeom>
          <a:solidFill>
            <a:srgbClr val="461E64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06B8CFF-2EE9-4575-BD96-B662E19F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6" y="-8302"/>
            <a:ext cx="7463818" cy="7358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ScanTrip Summary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50663EC-7F40-49C5-8ED6-424E3300A6B6}"/>
              </a:ext>
            </a:extLst>
          </p:cNvPr>
          <p:cNvSpPr txBox="1">
            <a:spLocks/>
          </p:cNvSpPr>
          <p:nvPr/>
        </p:nvSpPr>
        <p:spPr>
          <a:xfrm>
            <a:off x="741511" y="1231629"/>
            <a:ext cx="8158087" cy="45757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indent="-180000" algn="l" defTabSz="864017" rtl="0" eaLnBrk="1" latinLnBrk="0" hangingPunct="1">
              <a:lnSpc>
                <a:spcPct val="110000"/>
              </a:lnSpc>
              <a:spcBef>
                <a:spcPts val="945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88000" algn="l" defTabSz="864017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16004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864017" rtl="0" eaLnBrk="1" latinLnBrk="0" hangingPunct="1">
              <a:lnSpc>
                <a:spcPct val="110000"/>
              </a:lnSpc>
              <a:spcBef>
                <a:spcPts val="47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ScanTrip can be paired with other print management solutions that do not offer scanning capabilities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Ideal solution for customers who: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Are looking to optimize their document digitization journey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Need to streamline file storage to the cloud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Require simple, low cost scanning solution</a:t>
            </a:r>
          </a:p>
        </p:txBody>
      </p:sp>
      <p:pic>
        <p:nvPicPr>
          <p:cNvPr id="4098" name="Picture 2" descr="D:\Dispatcher\Phoenix\Brochures\Scantrip\pg3-for-laptop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38" y="3265718"/>
            <a:ext cx="3074470" cy="193874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ispatcher\Phoenix\Brochures\Scantrip\pg3-for-mfp-screen-v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38" y="1324295"/>
            <a:ext cx="3074470" cy="18408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ispatcher\Phoenix\Web Capture\web-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34" y="4660482"/>
            <a:ext cx="2069021" cy="18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08E5F-9CC0-4568-B523-B80320D0F941}"/>
              </a:ext>
            </a:extLst>
          </p:cNvPr>
          <p:cNvSpPr txBox="1"/>
          <p:nvPr/>
        </p:nvSpPr>
        <p:spPr>
          <a:xfrm>
            <a:off x="466399" y="6049093"/>
            <a:ext cx="87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Any questions? Contact sec@kmbs.konicaminolta.us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70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llustration\Konica Minolta Logos\3d_positive_konica_minolta_vertic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1175194"/>
            <a:ext cx="53435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6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423</Words>
  <Application>Microsoft Office PowerPoint</Application>
  <PresentationFormat>Widescreen</PresentationFormat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Lucida Sans Unicode</vt:lpstr>
      <vt:lpstr>Office Theme</vt:lpstr>
      <vt:lpstr>PowerPoint Presentation</vt:lpstr>
      <vt:lpstr>More Paper Coming In…More Data to Handle</vt:lpstr>
      <vt:lpstr>Dispatcher Phoenix ScanTrip Simplifies Scanning</vt:lpstr>
      <vt:lpstr>Advanced Document Processing</vt:lpstr>
      <vt:lpstr>Benefits to the Customer</vt:lpstr>
      <vt:lpstr>Simplified Licensing </vt:lpstr>
      <vt:lpstr>ScanTrip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Dispatcher Phoenix ScanTrip Simple yet powerful scanning solution</dc:title>
  <dc:creator>Catherine</dc:creator>
  <cp:lastModifiedBy>Hayley Haspeslagh</cp:lastModifiedBy>
  <cp:revision>254</cp:revision>
  <dcterms:created xsi:type="dcterms:W3CDTF">2020-01-27T19:55:50Z</dcterms:created>
  <dcterms:modified xsi:type="dcterms:W3CDTF">2021-03-30T19:14:53Z</dcterms:modified>
</cp:coreProperties>
</file>