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22" r:id="rId2"/>
    <p:sldMasterId id="2147483830" r:id="rId3"/>
  </p:sldMasterIdLst>
  <p:notesMasterIdLst>
    <p:notesMasterId r:id="rId34"/>
  </p:notesMasterIdLst>
  <p:handoutMasterIdLst>
    <p:handoutMasterId r:id="rId35"/>
  </p:handoutMasterIdLst>
  <p:sldIdLst>
    <p:sldId id="256" r:id="rId4"/>
    <p:sldId id="417" r:id="rId5"/>
    <p:sldId id="546" r:id="rId6"/>
    <p:sldId id="1190" r:id="rId7"/>
    <p:sldId id="1205" r:id="rId8"/>
    <p:sldId id="1218" r:id="rId9"/>
    <p:sldId id="1212" r:id="rId10"/>
    <p:sldId id="1213" r:id="rId11"/>
    <p:sldId id="1214" r:id="rId12"/>
    <p:sldId id="1215" r:id="rId13"/>
    <p:sldId id="513" r:id="rId14"/>
    <p:sldId id="511" r:id="rId15"/>
    <p:sldId id="548" r:id="rId16"/>
    <p:sldId id="553" r:id="rId17"/>
    <p:sldId id="551" r:id="rId18"/>
    <p:sldId id="286" r:id="rId19"/>
    <p:sldId id="1217" r:id="rId20"/>
    <p:sldId id="554" r:id="rId21"/>
    <p:sldId id="1216" r:id="rId22"/>
    <p:sldId id="1202" r:id="rId23"/>
    <p:sldId id="1207" r:id="rId24"/>
    <p:sldId id="1110" r:id="rId25"/>
    <p:sldId id="1203" r:id="rId26"/>
    <p:sldId id="383" r:id="rId27"/>
    <p:sldId id="1208" r:id="rId28"/>
    <p:sldId id="1209" r:id="rId29"/>
    <p:sldId id="1210" r:id="rId30"/>
    <p:sldId id="1211" r:id="rId31"/>
    <p:sldId id="556" r:id="rId32"/>
    <p:sldId id="1185" r:id="rId33"/>
  </p:sldIdLst>
  <p:sldSz cx="11520488" cy="6483350"/>
  <p:notesSz cx="7010400" cy="9296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Lucida Sans" panose="020B0602030504020204" pitchFamily="34" charset="0"/>
      <p:regular r:id="rId40"/>
      <p:bold r:id="rId41"/>
      <p:italic r:id="rId42"/>
      <p:boldItalic r:id="rId43"/>
    </p:embeddedFont>
    <p:embeddedFont>
      <p:font typeface="Lucida Sans Unicode" panose="020B0602030504020204" pitchFamily="34" charset="0"/>
      <p:regular r:id="rId44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52" clrIdx="0"/>
  <p:cmAuthor id="1" name="Hayley" initials="H" lastIdx="8" clrIdx="1"/>
  <p:cmAuthor id="2" name="Paige" initials="P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07D"/>
    <a:srgbClr val="629FD0"/>
    <a:srgbClr val="7683A4"/>
    <a:srgbClr val="25557D"/>
    <a:srgbClr val="3171A5"/>
    <a:srgbClr val="3A86C4"/>
    <a:srgbClr val="4F7EBD"/>
    <a:srgbClr val="4271B0"/>
    <a:srgbClr val="56617D"/>
    <a:srgbClr val="D2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9" autoAdjust="0"/>
    <p:restoredTop sz="97703" autoAdjust="0"/>
  </p:normalViewPr>
  <p:slideViewPr>
    <p:cSldViewPr snapToGrid="0">
      <p:cViewPr varScale="1">
        <p:scale>
          <a:sx n="116" d="100"/>
          <a:sy n="116" d="100"/>
        </p:scale>
        <p:origin x="60" y="57"/>
      </p:cViewPr>
      <p:guideLst>
        <p:guide orient="horz" pos="2042"/>
        <p:guide pos="3629"/>
        <p:guide orient="horz" pos="1527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FF6F9-ADD6-4629-88BC-7F7775F6FD66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BB1B80-9DEE-49CF-B1DA-559FC3874BC0}">
      <dgm:prSet phldrT="[Text]" custT="1"/>
      <dgm:spPr/>
      <dgm:t>
        <a:bodyPr/>
        <a:lstStyle/>
        <a:p>
          <a:r>
            <a:rPr lang="en-US" sz="2300" b="1" dirty="0">
              <a:solidFill>
                <a:schemeClr val="tx1"/>
              </a:solidFill>
            </a:rPr>
            <a:t>Capture</a:t>
          </a:r>
          <a:br>
            <a:rPr lang="en-US" sz="23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files automatically</a:t>
          </a:r>
        </a:p>
      </dgm:t>
    </dgm:pt>
    <dgm:pt modelId="{AC26174C-20D8-4FEC-AC9F-CC9EBA68C336}" type="parTrans" cxnId="{56D6BD29-3808-45F3-8D8F-494BD378EDC3}">
      <dgm:prSet/>
      <dgm:spPr/>
      <dgm:t>
        <a:bodyPr/>
        <a:lstStyle/>
        <a:p>
          <a:endParaRPr lang="en-US"/>
        </a:p>
      </dgm:t>
    </dgm:pt>
    <dgm:pt modelId="{7724468A-15B6-4240-9020-BF7078D3B3B8}" type="sibTrans" cxnId="{56D6BD29-3808-45F3-8D8F-494BD378EDC3}">
      <dgm:prSet/>
      <dgm:spPr/>
      <dgm:t>
        <a:bodyPr/>
        <a:lstStyle/>
        <a:p>
          <a:endParaRPr lang="en-US"/>
        </a:p>
      </dgm:t>
    </dgm:pt>
    <dgm:pt modelId="{28A8C5E3-FFAC-4D3D-959B-D3003481A872}">
      <dgm:prSet phldrT="[Text]" custT="1"/>
      <dgm:spPr/>
      <dgm:t>
        <a:bodyPr/>
        <a:lstStyle/>
        <a:p>
          <a:r>
            <a:rPr lang="en-US" sz="2200" b="1" dirty="0"/>
            <a:t>Process</a:t>
          </a:r>
          <a:br>
            <a:rPr lang="en-US" sz="2200" dirty="0"/>
          </a:br>
          <a:r>
            <a:rPr lang="en-US" sz="1400" dirty="0"/>
            <a:t>and route jobs with ease</a:t>
          </a:r>
          <a:endParaRPr lang="en-US" sz="1400" b="1" dirty="0"/>
        </a:p>
      </dgm:t>
    </dgm:pt>
    <dgm:pt modelId="{158E442D-94CA-4DC6-B48D-9840084576A3}" type="parTrans" cxnId="{798038AB-CFCA-420B-B1F7-53087FCD5AB2}">
      <dgm:prSet/>
      <dgm:spPr/>
      <dgm:t>
        <a:bodyPr/>
        <a:lstStyle/>
        <a:p>
          <a:endParaRPr lang="en-US"/>
        </a:p>
      </dgm:t>
    </dgm:pt>
    <dgm:pt modelId="{BB2F6406-1EBD-4F04-A58E-AEEF4C4ABDF5}" type="sibTrans" cxnId="{798038AB-CFCA-420B-B1F7-53087FCD5AB2}">
      <dgm:prSet/>
      <dgm:spPr/>
      <dgm:t>
        <a:bodyPr/>
        <a:lstStyle/>
        <a:p>
          <a:endParaRPr lang="en-US"/>
        </a:p>
      </dgm:t>
    </dgm:pt>
    <dgm:pt modelId="{3ABCC782-15D7-40B3-96F3-785115635A8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200" b="1" dirty="0"/>
            <a:t>Distribute</a:t>
          </a:r>
          <a:br>
            <a:rPr lang="en-US" sz="1800" dirty="0"/>
          </a:br>
          <a:r>
            <a:rPr lang="en-US" sz="1400" dirty="0"/>
            <a:t>in a single step</a:t>
          </a:r>
        </a:p>
      </dgm:t>
    </dgm:pt>
    <dgm:pt modelId="{FDDE6D43-CA66-438A-B647-2238A31F4E8F}" type="parTrans" cxnId="{6153BF2E-D348-475A-AF1D-B62D202D0736}">
      <dgm:prSet/>
      <dgm:spPr/>
      <dgm:t>
        <a:bodyPr/>
        <a:lstStyle/>
        <a:p>
          <a:endParaRPr lang="en-US"/>
        </a:p>
      </dgm:t>
    </dgm:pt>
    <dgm:pt modelId="{78D0B1C1-25B0-4A8A-BCEA-EF2D3BFB4BE9}" type="sibTrans" cxnId="{6153BF2E-D348-475A-AF1D-B62D202D0736}">
      <dgm:prSet/>
      <dgm:spPr/>
      <dgm:t>
        <a:bodyPr/>
        <a:lstStyle/>
        <a:p>
          <a:endParaRPr lang="en-US"/>
        </a:p>
      </dgm:t>
    </dgm:pt>
    <dgm:pt modelId="{39E6D3FB-72DB-44DC-BF10-CFC26D2A19AE}" type="pres">
      <dgm:prSet presAssocID="{952FF6F9-ADD6-4629-88BC-7F7775F6FD66}" presName="Name0" presStyleCnt="0">
        <dgm:presLayoutVars>
          <dgm:dir/>
          <dgm:resizeHandles val="exact"/>
        </dgm:presLayoutVars>
      </dgm:prSet>
      <dgm:spPr/>
    </dgm:pt>
    <dgm:pt modelId="{A9A16C81-9EDB-4C75-8F7B-A720A63649D0}" type="pres">
      <dgm:prSet presAssocID="{29BB1B80-9DEE-49CF-B1DA-559FC3874BC0}" presName="parTxOnly" presStyleLbl="node1" presStyleIdx="0" presStyleCnt="3" custLinFactNeighborX="-62376" custLinFactNeighborY="9024">
        <dgm:presLayoutVars>
          <dgm:bulletEnabled val="1"/>
        </dgm:presLayoutVars>
      </dgm:prSet>
      <dgm:spPr/>
    </dgm:pt>
    <dgm:pt modelId="{BFC24023-BB05-444B-A5BA-9805E7E7D39E}" type="pres">
      <dgm:prSet presAssocID="{7724468A-15B6-4240-9020-BF7078D3B3B8}" presName="parSpace" presStyleCnt="0"/>
      <dgm:spPr/>
    </dgm:pt>
    <dgm:pt modelId="{E15F6353-62B4-4A54-BEFD-61714667D7E2}" type="pres">
      <dgm:prSet presAssocID="{28A8C5E3-FFAC-4D3D-959B-D3003481A872}" presName="parTxOnly" presStyleLbl="node1" presStyleIdx="1" presStyleCnt="3">
        <dgm:presLayoutVars>
          <dgm:bulletEnabled val="1"/>
        </dgm:presLayoutVars>
      </dgm:prSet>
      <dgm:spPr/>
    </dgm:pt>
    <dgm:pt modelId="{DE5DDCA5-1544-4BFA-9920-96A8E6BCE7B2}" type="pres">
      <dgm:prSet presAssocID="{BB2F6406-1EBD-4F04-A58E-AEEF4C4ABDF5}" presName="parSpace" presStyleCnt="0"/>
      <dgm:spPr/>
    </dgm:pt>
    <dgm:pt modelId="{2D5E2231-BBE4-4869-A326-A3285BA2BC28}" type="pres">
      <dgm:prSet presAssocID="{3ABCC782-15D7-40B3-96F3-785115635A8D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56D6BD29-3808-45F3-8D8F-494BD378EDC3}" srcId="{952FF6F9-ADD6-4629-88BC-7F7775F6FD66}" destId="{29BB1B80-9DEE-49CF-B1DA-559FC3874BC0}" srcOrd="0" destOrd="0" parTransId="{AC26174C-20D8-4FEC-AC9F-CC9EBA68C336}" sibTransId="{7724468A-15B6-4240-9020-BF7078D3B3B8}"/>
    <dgm:cxn modelId="{6153BF2E-D348-475A-AF1D-B62D202D0736}" srcId="{952FF6F9-ADD6-4629-88BC-7F7775F6FD66}" destId="{3ABCC782-15D7-40B3-96F3-785115635A8D}" srcOrd="2" destOrd="0" parTransId="{FDDE6D43-CA66-438A-B647-2238A31F4E8F}" sibTransId="{78D0B1C1-25B0-4A8A-BCEA-EF2D3BFB4BE9}"/>
    <dgm:cxn modelId="{C3EDFD3E-7503-403A-927F-E506888D331D}" type="presOf" srcId="{28A8C5E3-FFAC-4D3D-959B-D3003481A872}" destId="{E15F6353-62B4-4A54-BEFD-61714667D7E2}" srcOrd="0" destOrd="0" presId="urn:microsoft.com/office/officeart/2005/8/layout/hChevron3"/>
    <dgm:cxn modelId="{EB636B79-C3D5-4DF3-B19F-147B1AE13488}" type="presOf" srcId="{29BB1B80-9DEE-49CF-B1DA-559FC3874BC0}" destId="{A9A16C81-9EDB-4C75-8F7B-A720A63649D0}" srcOrd="0" destOrd="0" presId="urn:microsoft.com/office/officeart/2005/8/layout/hChevron3"/>
    <dgm:cxn modelId="{798038AB-CFCA-420B-B1F7-53087FCD5AB2}" srcId="{952FF6F9-ADD6-4629-88BC-7F7775F6FD66}" destId="{28A8C5E3-FFAC-4D3D-959B-D3003481A872}" srcOrd="1" destOrd="0" parTransId="{158E442D-94CA-4DC6-B48D-9840084576A3}" sibTransId="{BB2F6406-1EBD-4F04-A58E-AEEF4C4ABDF5}"/>
    <dgm:cxn modelId="{FBAE9EBD-70F3-4043-AF63-5FB1574CD49D}" type="presOf" srcId="{3ABCC782-15D7-40B3-96F3-785115635A8D}" destId="{2D5E2231-BBE4-4869-A326-A3285BA2BC28}" srcOrd="0" destOrd="0" presId="urn:microsoft.com/office/officeart/2005/8/layout/hChevron3"/>
    <dgm:cxn modelId="{689A02E0-A008-4CDB-B0CD-BDA7B5A2D7A5}" type="presOf" srcId="{952FF6F9-ADD6-4629-88BC-7F7775F6FD66}" destId="{39E6D3FB-72DB-44DC-BF10-CFC26D2A19AE}" srcOrd="0" destOrd="0" presId="urn:microsoft.com/office/officeart/2005/8/layout/hChevron3"/>
    <dgm:cxn modelId="{9D4B3198-13E0-4DC4-B78C-E0A153B7B396}" type="presParOf" srcId="{39E6D3FB-72DB-44DC-BF10-CFC26D2A19AE}" destId="{A9A16C81-9EDB-4C75-8F7B-A720A63649D0}" srcOrd="0" destOrd="0" presId="urn:microsoft.com/office/officeart/2005/8/layout/hChevron3"/>
    <dgm:cxn modelId="{619E48DE-E154-4F0C-9900-08BDA7D6A039}" type="presParOf" srcId="{39E6D3FB-72DB-44DC-BF10-CFC26D2A19AE}" destId="{BFC24023-BB05-444B-A5BA-9805E7E7D39E}" srcOrd="1" destOrd="0" presId="urn:microsoft.com/office/officeart/2005/8/layout/hChevron3"/>
    <dgm:cxn modelId="{F8A23650-C108-41B2-A7B6-C596A73734E2}" type="presParOf" srcId="{39E6D3FB-72DB-44DC-BF10-CFC26D2A19AE}" destId="{E15F6353-62B4-4A54-BEFD-61714667D7E2}" srcOrd="2" destOrd="0" presId="urn:microsoft.com/office/officeart/2005/8/layout/hChevron3"/>
    <dgm:cxn modelId="{EBEA776F-53E9-44FB-B0BF-CD22F247CAA7}" type="presParOf" srcId="{39E6D3FB-72DB-44DC-BF10-CFC26D2A19AE}" destId="{DE5DDCA5-1544-4BFA-9920-96A8E6BCE7B2}" srcOrd="3" destOrd="0" presId="urn:microsoft.com/office/officeart/2005/8/layout/hChevron3"/>
    <dgm:cxn modelId="{BAF169CF-BA3A-4B14-924D-AE92951B70F0}" type="presParOf" srcId="{39E6D3FB-72DB-44DC-BF10-CFC26D2A19AE}" destId="{2D5E2231-BBE4-4869-A326-A3285BA2BC2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16C81-9EDB-4C75-8F7B-A720A63649D0}">
      <dsp:nvSpPr>
        <dsp:cNvPr id="0" name=""/>
        <dsp:cNvSpPr/>
      </dsp:nvSpPr>
      <dsp:spPr>
        <a:xfrm>
          <a:off x="0" y="0"/>
          <a:ext cx="3783073" cy="99060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Capture</a:t>
          </a:r>
          <a:br>
            <a:rPr lang="en-US" sz="23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files automatically</a:t>
          </a:r>
        </a:p>
      </dsp:txBody>
      <dsp:txXfrm>
        <a:off x="0" y="0"/>
        <a:ext cx="3535423" cy="990600"/>
      </dsp:txXfrm>
    </dsp:sp>
    <dsp:sp modelId="{E15F6353-62B4-4A54-BEFD-61714667D7E2}">
      <dsp:nvSpPr>
        <dsp:cNvPr id="0" name=""/>
        <dsp:cNvSpPr/>
      </dsp:nvSpPr>
      <dsp:spPr>
        <a:xfrm>
          <a:off x="3030785" y="0"/>
          <a:ext cx="3783073" cy="9906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Process</a:t>
          </a:r>
          <a:br>
            <a:rPr lang="en-US" sz="2200" kern="1200" dirty="0"/>
          </a:br>
          <a:r>
            <a:rPr lang="en-US" sz="1400" kern="1200" dirty="0"/>
            <a:t>and route jobs with ease</a:t>
          </a:r>
          <a:endParaRPr lang="en-US" sz="1400" b="1" kern="1200" dirty="0"/>
        </a:p>
      </dsp:txBody>
      <dsp:txXfrm>
        <a:off x="3526085" y="0"/>
        <a:ext cx="2792473" cy="990600"/>
      </dsp:txXfrm>
    </dsp:sp>
    <dsp:sp modelId="{2D5E2231-BBE4-4869-A326-A3285BA2BC28}">
      <dsp:nvSpPr>
        <dsp:cNvPr id="0" name=""/>
        <dsp:cNvSpPr/>
      </dsp:nvSpPr>
      <dsp:spPr>
        <a:xfrm>
          <a:off x="6057244" y="0"/>
          <a:ext cx="3783073" cy="990600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Distribute</a:t>
          </a:r>
          <a:br>
            <a:rPr lang="en-US" sz="1800" kern="1200" dirty="0"/>
          </a:br>
          <a:r>
            <a:rPr lang="en-US" sz="1400" kern="1200" dirty="0"/>
            <a:t>in a single step</a:t>
          </a:r>
        </a:p>
      </dsp:txBody>
      <dsp:txXfrm>
        <a:off x="6552544" y="0"/>
        <a:ext cx="2792473" cy="99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2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77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9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813857" indent="-3128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53271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55949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256915" indent="-24963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749333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241750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734168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226587" indent="-24963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930B-313A-4183-ABCB-BE4FD135BCE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90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90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2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41533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5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_1カラ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>
            <a:spLocks noGrp="1"/>
          </p:cNvSpPr>
          <p:nvPr userDrawn="1">
            <p:ph idx="1" hasCustomPrompt="1"/>
          </p:nvPr>
        </p:nvSpPr>
        <p:spPr>
          <a:xfrm>
            <a:off x="496782" y="1131373"/>
            <a:ext cx="10669231" cy="4985786"/>
          </a:xfrm>
          <a:prstGeom prst="rect">
            <a:avLst/>
          </a:prstGeom>
        </p:spPr>
        <p:txBody>
          <a:bodyPr lIns="103897" tIns="51949" rIns="103897" bIns="51949"/>
          <a:lstStyle>
            <a:lvl1pPr marL="0" indent="0">
              <a:buFontTx/>
              <a:buNone/>
              <a:defRPr sz="1513" b="0" baseline="0">
                <a:latin typeface="Lucida Sans"/>
                <a:cs typeface="Lucida Sans"/>
              </a:defRPr>
            </a:lvl1pPr>
            <a:lvl2pPr marL="491124" indent="0">
              <a:buFontTx/>
              <a:buNone/>
              <a:defRPr sz="1513" b="0">
                <a:latin typeface="Lucida Sans"/>
                <a:cs typeface="Lucida Sans"/>
              </a:defRPr>
            </a:lvl2pPr>
            <a:lvl3pPr marL="982249" indent="0">
              <a:buFontTx/>
              <a:buNone/>
              <a:defRPr sz="1513" b="0">
                <a:latin typeface="Lucida Sans"/>
                <a:cs typeface="Lucida Sans"/>
              </a:defRPr>
            </a:lvl3pPr>
            <a:lvl4pPr marL="1473372" indent="0">
              <a:buFontTx/>
              <a:buNone/>
              <a:defRPr sz="1513" b="0" baseline="0">
                <a:latin typeface="Lucida Sans"/>
                <a:cs typeface="Lucida Sans"/>
              </a:defRPr>
            </a:lvl4pPr>
            <a:lvl5pPr marL="1964496" indent="0">
              <a:buFontTx/>
              <a:buNone/>
              <a:defRPr sz="1513" b="0" baseline="0">
                <a:latin typeface="Lucida Sans"/>
                <a:cs typeface="Lucida Sans"/>
              </a:defRPr>
            </a:lvl5pPr>
          </a:lstStyle>
          <a:p>
            <a:pPr lvl="0"/>
            <a:r>
              <a:rPr kumimoji="1" lang="en-US" altLang="ja-JP" dirty="0"/>
              <a:t>Insert Body Copy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Lucida Sans"/>
                <a:cs typeface="Lucida Sans"/>
              </a:defRPr>
            </a:lvl1pPr>
          </a:lstStyle>
          <a:p>
            <a:r>
              <a:rPr kumimoji="1" lang="en-US" altLang="ja-JP" dirty="0"/>
              <a:t>Headline/Title (Do Not Move Box)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5181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9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2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5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337810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5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990422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7726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37" r:id="rId7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1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5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docs.dispatcher-phoenix.com/" TargetMode="External"/><Relationship Id="rId3" Type="http://schemas.openxmlformats.org/officeDocument/2006/relationships/image" Target="../media/image85.png"/><Relationship Id="rId7" Type="http://schemas.openxmlformats.org/officeDocument/2006/relationships/hyperlink" Target="https://sec.kmbs.us/version2/nfr/home.ph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MyKonicaMinolta.com" TargetMode="External"/><Relationship Id="rId5" Type="http://schemas.openxmlformats.org/officeDocument/2006/relationships/hyperlink" Target="sec.kmbs.us" TargetMode="Externa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May 2021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38594"/>
            <a:ext cx="2675610" cy="5116893"/>
          </a:xfrm>
          <a:prstGeom prst="rect">
            <a:avLst/>
          </a:prstGeom>
        </p:spPr>
      </p:pic>
      <p:pic>
        <p:nvPicPr>
          <p:cNvPr id="5122" name="Picture 2" descr="D:\Illustration\logos\SEC\sec2017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" y="140291"/>
            <a:ext cx="726946" cy="4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E2CA7-63F7-4F1A-B6AA-633AB7CAB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9" y="2018794"/>
            <a:ext cx="4597695" cy="114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604" y="3308470"/>
            <a:ext cx="6048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Finance Overview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64" y="747405"/>
            <a:ext cx="2786446" cy="5135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B4ECC3-7E6B-4AC7-B550-206509328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64" y="738593"/>
            <a:ext cx="2786446" cy="51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0110" y="1371599"/>
            <a:ext cx="11401644" cy="4516453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0" y="141227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Schedule Workflows</a:t>
            </a:r>
            <a:br>
              <a:rPr lang="en-US" sz="2900" dirty="0">
                <a:latin typeface="+mj-lt"/>
              </a:rPr>
            </a:br>
            <a:r>
              <a:rPr lang="en-US" sz="3100" dirty="0">
                <a:latin typeface="+mj-lt"/>
              </a:rPr>
              <a:t>to run when you need them!</a:t>
            </a:r>
            <a:endParaRPr lang="en-US" sz="49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839" y="1564064"/>
            <a:ext cx="5032070" cy="42473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Dispatcher Phoenix workflows are highly-customizable and are able to run when they’re most needed. For example, you can: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Specify 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of the week or time of the day,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along with a frequency, to ensure workflows complete your automation needs when it’s most convenient for the team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Save valuable time and resources by scheduling high-volume,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processing workflows after business hours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Schedule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as a service </a:t>
            </a:r>
            <a:r>
              <a:rPr lang="en-US" dirty="0"/>
              <a:t>continually while the PC is 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7" y="1465656"/>
            <a:ext cx="4282870" cy="40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1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9" y="0"/>
            <a:ext cx="3529106" cy="6483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01" y="740229"/>
            <a:ext cx="7205749" cy="56511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Streamline document processing and reduce time spent on repetitive tasks with Dispatcher Phoenix’s powerful library of process nodes, including: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Advanced Bates Stamp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Barcode Writer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Convert to Office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Convert to PDF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File Rename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Highlight &amp; Strikeout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ODBC connector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Redact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Watermark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Many more…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Automated Document Processes  </a:t>
            </a:r>
            <a:endParaRPr lang="en-US" sz="1800" dirty="0"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63437" y="2860361"/>
            <a:ext cx="4802594" cy="3234358"/>
            <a:chOff x="5259422" y="1607046"/>
            <a:chExt cx="4802594" cy="3234358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99E861A4-B86D-44DE-9BE8-2B408CFE3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9422" y="1607046"/>
              <a:ext cx="4802594" cy="323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725" y="1784350"/>
              <a:ext cx="3819975" cy="202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63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8623730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Improve Efficiencies with Intuitive Indexing</a:t>
            </a:r>
            <a:endParaRPr lang="en-US" sz="2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F211A-5C9D-4964-889C-EB501ED8B982}"/>
              </a:ext>
            </a:extLst>
          </p:cNvPr>
          <p:cNvSpPr txBox="1"/>
          <p:nvPr/>
        </p:nvSpPr>
        <p:spPr>
          <a:xfrm>
            <a:off x="354227" y="963827"/>
            <a:ext cx="8130746" cy="505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Expedite document distribution by automating workflow output of processed files. Popular distribution options include:</a:t>
            </a:r>
          </a:p>
          <a:p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Folder on the network or Desktop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Guardian by </a:t>
            </a:r>
            <a:r>
              <a:rPr lang="en-US" dirty="0" err="1"/>
              <a:t>LawLogix</a:t>
            </a:r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Laserfiche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OnBase by Hyland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Printer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Production Print Systems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Windows Fax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Workshare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43" y="1915884"/>
            <a:ext cx="6183062" cy="3577817"/>
          </a:xfrm>
          <a:prstGeom prst="rect">
            <a:avLst/>
          </a:prstGeom>
        </p:spPr>
      </p:pic>
      <p:pic>
        <p:nvPicPr>
          <p:cNvPr id="3074" name="Picture 2" descr="D:\Dispatcher\Phoenix\Presentations\6.4\exch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44" y="2032529"/>
            <a:ext cx="843983" cy="8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patcher\Phoenix\Presentations\6.11 Sneak Peek\fax-n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2118744"/>
            <a:ext cx="747373" cy="7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ispatcher\Phoenix\Presentations\6.13\guardi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72" y="2492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ispatcher\Phoenix\Presentations\Australia\laserfich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36" y="2536153"/>
            <a:ext cx="725601" cy="7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ispatcher\Phoenix\Presentations\DP Healthcare\hl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3076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ispatcher\Phoenix\Presentations\DP Healthcare\onbase_icon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56" y="2934332"/>
            <a:ext cx="654844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ispatcher\Phoenix\Presentations\Education\googledriv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10" y="3230003"/>
            <a:ext cx="1377383" cy="13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ispatcher\Phoenix\Presentations\Education\sharepoint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7" y="4328870"/>
            <a:ext cx="1297786" cy="12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Dispatcher\Phoenix\Presentations\box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3" y="4447832"/>
            <a:ext cx="790915" cy="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Dispatcher\Phoenix\Presentations\fileassist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69" y="3482372"/>
            <a:ext cx="872647" cy="8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Dispatcher\Phoenix\Presentations\filesanywhe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2876512"/>
            <a:ext cx="605860" cy="60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Dispatcher\Phoenix\Presentations\onedrive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60" y="472710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Dispatcher\Phoenix\Presentations\webdav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6" y="4554148"/>
            <a:ext cx="702477" cy="7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Dispatcher\Phoenix\Presentations\worldox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7" y="3672112"/>
            <a:ext cx="961609" cy="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Dispatcher\Phoenix\Workshare\graphics\workshar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91" y="5033173"/>
            <a:ext cx="862693" cy="8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Presentations\phoenix\c754-h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09" y="4152916"/>
            <a:ext cx="932690" cy="6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Presentations\phoenix\px_route_distribute_archiv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31" y="523874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Presentations\phoenix\px_route_smtp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50" y="5425041"/>
            <a:ext cx="657119" cy="6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Presentations\phoenix\px_route_ftpserver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3" y="3362462"/>
            <a:ext cx="619299" cy="6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Dispatcher\Phoenix\Presentations\6.11 Sneak Peek\sftp_ou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88" y="5396871"/>
            <a:ext cx="1044370" cy="10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4" y="12215"/>
            <a:ext cx="11959276" cy="6458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28" y="1346166"/>
            <a:ext cx="4177559" cy="298655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Send processed documents to major cloud storage systems with ease.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5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Simple-to-use cloud connectors incorporate </a:t>
            </a:r>
            <a:r>
              <a:rPr lang="en-US" sz="2400" b="1" dirty="0"/>
              <a:t>single sign-on</a:t>
            </a:r>
            <a:r>
              <a:rPr lang="en-US" sz="2400" dirty="0"/>
              <a:t> to the </a:t>
            </a:r>
            <a:r>
              <a:rPr lang="en-US" sz="2400" b="1" dirty="0"/>
              <a:t>cloud</a:t>
            </a:r>
            <a:r>
              <a:rPr lang="en-US" sz="2400" dirty="0"/>
              <a:t>, so only one login is required!</a:t>
            </a: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+mj-lt"/>
              </a:rPr>
              <a:t>Share Documents</a:t>
            </a:r>
            <a:br>
              <a:rPr lang="en-US" dirty="0">
                <a:latin typeface="+mj-lt"/>
              </a:rPr>
            </a:br>
            <a:r>
              <a:rPr lang="en-US" sz="3600" dirty="0">
                <a:latin typeface="+mj-lt"/>
              </a:rPr>
              <a:t>to Drive Collaboration </a:t>
            </a:r>
            <a:endParaRPr lang="en-US" dirty="0">
              <a:latin typeface="+mj-lt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04" y="4946629"/>
            <a:ext cx="2261347" cy="3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3239" y="5602563"/>
            <a:ext cx="948660" cy="47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2547" y="5525020"/>
            <a:ext cx="2480421" cy="6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055" y="4813550"/>
            <a:ext cx="2388030" cy="7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ispatcher\Phoenix\Graphics\filesanywhere\faw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60" y="5612193"/>
            <a:ext cx="2478374" cy="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ispatcher\Phoenix\Graphics\Connectors\Dropbox\DropboxTransp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 b="25391"/>
          <a:stretch/>
        </p:blipFill>
        <p:spPr bwMode="auto">
          <a:xfrm>
            <a:off x="-133009" y="5506628"/>
            <a:ext cx="3006043" cy="6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" y="4831817"/>
            <a:ext cx="2025846" cy="730494"/>
          </a:xfrm>
          <a:prstGeom prst="rect">
            <a:avLst/>
          </a:prstGeom>
        </p:spPr>
      </p:pic>
      <p:pic>
        <p:nvPicPr>
          <p:cNvPr id="1026" name="Picture 2" descr="D:\Webinar Series\2019 August - Connectors\kisspng-onedrive-microsoft-office-365-business-sharepoint-business-card-5b0bba69ba33a7.41853452152749527376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0" y="4831817"/>
            <a:ext cx="2923224" cy="6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CAF35BD-8544-4FDC-92C5-3C9DFB9C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42" y="2297505"/>
            <a:ext cx="7409473" cy="2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4586DC9-D305-4A74-9BBB-EE59530291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83629" y="5466056"/>
            <a:ext cx="1713946" cy="7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2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54CE0F-6639-43D5-985B-7D2F00EFC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26B20-77C7-47FB-A625-9B4E5955C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43" y="1263170"/>
            <a:ext cx="4876800" cy="49176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0F54-2B02-46FC-B154-D24865D6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419FD3-E858-495E-AD36-EAAD09C68F69}"/>
              </a:ext>
            </a:extLst>
          </p:cNvPr>
          <p:cNvSpPr txBox="1">
            <a:spLocks/>
          </p:cNvSpPr>
          <p:nvPr/>
        </p:nvSpPr>
        <p:spPr>
          <a:xfrm>
            <a:off x="517164" y="988541"/>
            <a:ext cx="6380637" cy="51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unique, modular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 tailored to changing financial needs 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Dispatcher Phoenix’s enhanced scalability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Optional add-in modules include: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Batch Indexing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Copy Defender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Release2Me for secure print release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Specialized connectors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more…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A82CB6-DF82-4C1C-8DE5-DE360AE4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91" y="155603"/>
            <a:ext cx="7748231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Powerful Scalability</a:t>
            </a:r>
            <a:endParaRPr lang="en-US" sz="18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50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Finance-Specific</a:t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>
                <a:solidFill>
                  <a:schemeClr val="bg1"/>
                </a:solidFill>
                <a:latin typeface="+mj-lt"/>
              </a:rPr>
              <a:t>Use Cases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FC1272-5687-4396-92B6-0F491159D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9BB202F-6454-456A-89A4-03C05C67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03" y="711339"/>
            <a:ext cx="7056072" cy="38435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Route Financial Documents</a:t>
            </a:r>
          </a:p>
        </p:txBody>
      </p:sp>
      <p:pic>
        <p:nvPicPr>
          <p:cNvPr id="5" name="Picture 2" descr="C:\Users\Hayley\Desktop\Route_Financial_Docs.png">
            <a:extLst>
              <a:ext uri="{FF2B5EF4-FFF2-40B4-BE49-F238E27FC236}">
                <a16:creationId xmlns:a16="http://schemas.microsoft.com/office/drawing/2014/main" id="{39F53154-571C-4926-9756-55A10588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84" y="2976351"/>
            <a:ext cx="5924215" cy="212411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74F71B-6949-4C99-8CE0-ACAE95FE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9B683B-3C8D-48C3-A9EE-9DC2DAB42C5D}"/>
              </a:ext>
            </a:extLst>
          </p:cNvPr>
          <p:cNvSpPr/>
          <p:nvPr/>
        </p:nvSpPr>
        <p:spPr>
          <a:xfrm>
            <a:off x="300855" y="1909022"/>
            <a:ext cx="51855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separate credit applications from other scanned documents with the Advanced OCR and Metadata Route nodes. Other benefits include:</a:t>
            </a:r>
          </a:p>
          <a:p>
            <a:pPr>
              <a:buClr>
                <a:schemeClr val="accent1"/>
              </a:buClr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Virtually eliminating manually document handling costs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number of document handling errors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Expediting application processing for the institution – and the customer</a:t>
            </a:r>
          </a:p>
        </p:txBody>
      </p:sp>
    </p:spTree>
    <p:extLst>
      <p:ext uri="{BB962C8B-B14F-4D97-AF65-F5344CB8AC3E}">
        <p14:creationId xmlns:p14="http://schemas.microsoft.com/office/powerpoint/2010/main" val="771377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113B94-0A45-4EB2-890D-6CF5FDD201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196C3-0836-4F73-9423-93D2E8A64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60" y="555703"/>
            <a:ext cx="4038950" cy="53039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63392-60E6-4833-8DB0-D001D69EC8C4}"/>
              </a:ext>
            </a:extLst>
          </p:cNvPr>
          <p:cNvSpPr txBox="1"/>
          <p:nvPr/>
        </p:nvSpPr>
        <p:spPr>
          <a:xfrm>
            <a:off x="4396532" y="3926187"/>
            <a:ext cx="3288181" cy="23495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Direct Connectors to 3</a:t>
            </a:r>
            <a:r>
              <a:rPr lang="en-US" sz="1600" baseline="30000" dirty="0"/>
              <a:t>rd</a:t>
            </a:r>
            <a:r>
              <a:rPr lang="en-US" sz="1600" dirty="0"/>
              <a:t> party document management systems include: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Guardian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Laserfiche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OnBase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Worldox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Workshare</a:t>
            </a:r>
          </a:p>
          <a:p>
            <a:pPr marL="574675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And more!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80" y="555703"/>
            <a:ext cx="5954574" cy="695624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Scan and Route Documents –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a Single Step!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280" y="1807030"/>
            <a:ext cx="40389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small bank is growing quickly and needs to improve their document processes. A simple Dispatcher Phoenix workflow allows for: </a:t>
            </a:r>
          </a:p>
          <a:p>
            <a:pPr>
              <a:buClr>
                <a:schemeClr val="accent1"/>
              </a:buClr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routing of documents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user input at the MFP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significant reduction in processing time of unknown documents</a:t>
            </a:r>
          </a:p>
          <a:p>
            <a:pPr marL="800072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Rather than worry about where to file something, the user can route unknown documents to an “Other” folder for further processing</a:t>
            </a:r>
          </a:p>
        </p:txBody>
      </p:sp>
      <p:sp>
        <p:nvSpPr>
          <p:cNvPr id="8" name="スライド番号プレースホルダー 3">
            <a:extLst>
              <a:ext uri="{FF2B5EF4-FFF2-40B4-BE49-F238E27FC236}">
                <a16:creationId xmlns:a16="http://schemas.microsoft.com/office/drawing/2014/main" id="{33A3138E-38F8-47DF-AB61-9B9B1340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</p:spPr>
        <p:txBody>
          <a:bodyPr/>
          <a:lstStyle/>
          <a:p>
            <a:fld id="{DC072636-299A-6C46-A669-0ADFB831C07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895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C251C8B-EF14-46A8-B01A-91684B664E84}"/>
              </a:ext>
            </a:extLst>
          </p:cNvPr>
          <p:cNvSpPr/>
          <p:nvPr/>
        </p:nvSpPr>
        <p:spPr>
          <a:xfrm>
            <a:off x="0" y="1054443"/>
            <a:ext cx="11541754" cy="4995360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178432"/>
            <a:ext cx="9596499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Secure Credit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94566-6A30-435D-B6D9-C3B34F823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" t="8780" r="3060" b="5837"/>
          <a:stretch/>
        </p:blipFill>
        <p:spPr>
          <a:xfrm>
            <a:off x="5070465" y="2325596"/>
            <a:ext cx="6198578" cy="24530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474D7F-1FE6-4C8C-BFEE-6142EA028025}"/>
              </a:ext>
            </a:extLst>
          </p:cNvPr>
          <p:cNvSpPr txBox="1"/>
          <p:nvPr/>
        </p:nvSpPr>
        <p:spPr>
          <a:xfrm>
            <a:off x="247650" y="1179358"/>
            <a:ext cx="4667250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financial services firm needs to keep a protected version of documents for their records and remove identifying client information for document processing. Dispatcher Phoenix accomplishes this by: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creating two copies: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one password-protected and one with customer information redacted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Extracting barcode data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via advanced OCR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Renaming both documents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based on the extracted barcode data for identification purposes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uploading documents to OnBase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 further processing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6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BC5DF4-E6F1-4FE8-803B-040536525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50" y="552635"/>
            <a:ext cx="6999436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Respond To Privacy Regulations with </a:t>
            </a:r>
            <a:r>
              <a:rPr lang="en-US" sz="3200" dirty="0">
                <a:latin typeface="+mj-lt"/>
              </a:rPr>
              <a:t>Automatic Redaction 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88" y="1807030"/>
            <a:ext cx="5207783" cy="4494916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Eliminate the need for manual redaction operations using pen or mark-up tape! Dispatcher Phoenix includes Highlight, Strikeout, and Redaction capabilities, which allow you to: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Quickly search a document and highlight, strikeout, or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redact 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information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by searching for text or patterns like SSNs, phone numbers, addresses, etc.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Customize, create or remove document search terms directly at the MFP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Permanently remove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information from financial documents including loan applications, tax documents, insurance claims, and more</a:t>
            </a:r>
          </a:p>
        </p:txBody>
      </p:sp>
      <p:pic>
        <p:nvPicPr>
          <p:cNvPr id="8" name="Picture 3" descr="C:\Users\mike\Documents\work\dispatcherPro\phoenix\logos and graphics\sample docs\letter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86" y="2043621"/>
            <a:ext cx="2951652" cy="381978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417191" y="2551434"/>
            <a:ext cx="661946" cy="1453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Isosceles Triangle 12"/>
          <p:cNvSpPr/>
          <p:nvPr/>
        </p:nvSpPr>
        <p:spPr>
          <a:xfrm rot="6971032">
            <a:off x="7950455" y="1090954"/>
            <a:ext cx="696193" cy="2475419"/>
          </a:xfrm>
          <a:prstGeom prst="triangle">
            <a:avLst>
              <a:gd name="adj" fmla="val 13379"/>
            </a:avLst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8" y="1037132"/>
            <a:ext cx="1392413" cy="14203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850659" y="3985403"/>
            <a:ext cx="2144818" cy="12927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4399484">
            <a:off x="7707110" y="3274799"/>
            <a:ext cx="758712" cy="3245693"/>
          </a:xfrm>
          <a:prstGeom prst="triangle">
            <a:avLst>
              <a:gd name="adj" fmla="val 0"/>
            </a:avLst>
          </a:prstGeom>
          <a:solidFill>
            <a:schemeClr val="accent4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73" y="4371414"/>
            <a:ext cx="1392413" cy="14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1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BB4F3D-04BD-8541-A4C8-9862B2BAF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60" y="1861232"/>
            <a:ext cx="4180113" cy="2373500"/>
          </a:xfrm>
        </p:spPr>
        <p:txBody>
          <a:bodyPr>
            <a:norm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+mj-lt"/>
              </a:rPr>
              <a:t>Topics</a:t>
            </a:r>
            <a:endParaRPr lang="en-US" sz="28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55" y="0"/>
            <a:ext cx="841846" cy="84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085D4-0F05-44E4-8495-FB9198D78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4177" y="1294112"/>
            <a:ext cx="4791931" cy="4315856"/>
          </a:xfrm>
        </p:spPr>
        <p:txBody>
          <a:bodyPr>
            <a:normAutofit/>
          </a:bodyPr>
          <a:lstStyle/>
          <a:p>
            <a:pPr marL="400050" indent="-400050">
              <a:buAutoNum type="romanUcPeriod"/>
            </a:pPr>
            <a:r>
              <a:rPr lang="en-US" sz="1800" dirty="0"/>
              <a:t>Overview of Dispatcher Phoenix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Product Overview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Product Key Features</a:t>
            </a:r>
          </a:p>
          <a:p>
            <a:pPr marL="868050" lvl="1" indent="-400050">
              <a:buAutoNum type="romanUcPeriod"/>
            </a:pPr>
            <a:r>
              <a:rPr lang="en-US" sz="1800" dirty="0"/>
              <a:t>Finance-Specific Features</a:t>
            </a:r>
          </a:p>
          <a:p>
            <a:pPr marL="400050" indent="-400050">
              <a:buAutoNum type="romanUcPeriod"/>
            </a:pPr>
            <a:r>
              <a:rPr lang="en-US" sz="1800" dirty="0"/>
              <a:t>Finance-Specific Use Cases for Dispatcher Phoenix</a:t>
            </a:r>
          </a:p>
          <a:p>
            <a:pPr marL="400050" indent="-400050">
              <a:buAutoNum type="romanUcPeriod"/>
            </a:pPr>
            <a:r>
              <a:rPr lang="en-US" sz="1800" dirty="0"/>
              <a:t>Licensing Information</a:t>
            </a:r>
          </a:p>
          <a:p>
            <a:pPr marL="400050" indent="-400050">
              <a:buAutoNum type="romanUcPeriod"/>
            </a:pPr>
            <a:r>
              <a:rPr lang="en-US" sz="1800" dirty="0"/>
              <a:t>Resources Available For You</a:t>
            </a:r>
          </a:p>
        </p:txBody>
      </p:sp>
    </p:spTree>
    <p:extLst>
      <p:ext uri="{BB962C8B-B14F-4D97-AF65-F5344CB8AC3E}">
        <p14:creationId xmlns:p14="http://schemas.microsoft.com/office/powerpoint/2010/main" val="2820696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16116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Licensing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0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85" y="174912"/>
            <a:ext cx="454819" cy="454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799" y="350453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A Powerful Family of Solutions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30C7134-44F5-4F18-A6CA-A6A6659D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3352" y="1382546"/>
            <a:ext cx="2842630" cy="2131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5B9312C-A815-42D0-AEEE-EA51503B5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4505" y="1382547"/>
            <a:ext cx="2842630" cy="2131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Dispatcher\Phoenix\Scantrip\Packaging\splash screens\splash-base.jpg">
            <a:extLst>
              <a:ext uri="{FF2B5EF4-FFF2-40B4-BE49-F238E27FC236}">
                <a16:creationId xmlns:a16="http://schemas.microsoft.com/office/drawing/2014/main" id="{B370188B-3A3E-4BEA-B681-801B735E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28" y="1165321"/>
            <a:ext cx="2842631" cy="21319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08D15D-8F06-4B4C-AE1E-14CBFD831126}"/>
              </a:ext>
            </a:extLst>
          </p:cNvPr>
          <p:cNvSpPr txBox="1"/>
          <p:nvPr/>
        </p:nvSpPr>
        <p:spPr>
          <a:xfrm>
            <a:off x="6623352" y="3744543"/>
            <a:ext cx="40176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Optional Vertical Packages for Dispatcher Phoenix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Finance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latin typeface="Arial" charset="0"/>
                <a:cs typeface="Arial" charset="0"/>
              </a:rPr>
              <a:t>ECM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latin typeface="Arial" charset="0"/>
                <a:cs typeface="Arial" charset="0"/>
              </a:rPr>
              <a:t>Education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latin typeface="Arial" charset="0"/>
                <a:cs typeface="Arial" charset="0"/>
              </a:rPr>
              <a:t>Government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endParaRPr lang="en-US" altLang="en-US" sz="1600" dirty="0">
              <a:latin typeface="Arial" charset="0"/>
              <a:cs typeface="Arial" charset="0"/>
            </a:endParaRPr>
          </a:p>
          <a:p>
            <a:pPr algn="just"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	</a:t>
            </a:r>
            <a:endParaRPr lang="en-US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24848-66E7-4B3C-861A-650E71497248}"/>
              </a:ext>
            </a:extLst>
          </p:cNvPr>
          <p:cNvSpPr txBox="1"/>
          <p:nvPr/>
        </p:nvSpPr>
        <p:spPr>
          <a:xfrm>
            <a:off x="1019506" y="3744543"/>
            <a:ext cx="47407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3082925" algn="l"/>
                <a:tab pos="5891213" algn="l"/>
              </a:tabLst>
            </a:pP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Licenses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Dispatcher Phoenix 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– Award-winning flagship product for advanced workflow automation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Release2Me+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 –</a:t>
            </a:r>
            <a:r>
              <a:rPr lang="en-US" altLang="en-US" sz="1600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Cost-effective, secure print release solution PLUS scan-to-cloud with OCR workflows</a:t>
            </a:r>
            <a:endParaRPr lang="en-US" altLang="en-US" sz="5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b="1" dirty="0" err="1">
                <a:solidFill>
                  <a:schemeClr val="accent1"/>
                </a:solidFill>
                <a:latin typeface="Arial" charset="0"/>
                <a:cs typeface="Arial" charset="0"/>
              </a:rPr>
              <a:t>ScanTrip</a:t>
            </a:r>
            <a:r>
              <a:rPr lang="en-US" altLang="en-US" sz="16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cs typeface="Arial" charset="0"/>
              </a:rPr>
              <a:t>– Easy-to-use yet powerful scan-to-cloud with OCR 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24EC9C-2710-47AF-8F8C-7AD45BE2743C}"/>
              </a:ext>
            </a:extLst>
          </p:cNvPr>
          <p:cNvSpPr txBox="1"/>
          <p:nvPr/>
        </p:nvSpPr>
        <p:spPr>
          <a:xfrm>
            <a:off x="8765640" y="4456101"/>
            <a:ext cx="181384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latin typeface="Arial" charset="0"/>
                <a:cs typeface="Arial" charset="0"/>
              </a:rPr>
              <a:t>Healthcare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latin typeface="Arial" charset="0"/>
                <a:cs typeface="Arial" charset="0"/>
              </a:rPr>
              <a:t>Legal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082925" algn="l"/>
                <a:tab pos="5891213" algn="l"/>
              </a:tabLst>
            </a:pPr>
            <a:r>
              <a:rPr lang="en-US" altLang="en-US" sz="1600" dirty="0">
                <a:latin typeface="Arial" charset="0"/>
              </a:rPr>
              <a:t>Office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4012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73790E-E027-4C1A-A755-D7E02EE43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D1F795-2091-49E5-8877-CC3403F95E67}"/>
              </a:ext>
            </a:extLst>
          </p:cNvPr>
          <p:cNvSpPr txBox="1"/>
          <p:nvPr/>
        </p:nvSpPr>
        <p:spPr>
          <a:xfrm>
            <a:off x="768409" y="1337909"/>
            <a:ext cx="2473467" cy="2153125"/>
          </a:xfrm>
          <a:prstGeom prst="rect">
            <a:avLst/>
          </a:prstGeom>
          <a:noFill/>
        </p:spPr>
        <p:txBody>
          <a:bodyPr wrap="square" lIns="86411" tIns="43205" rIns="86411" bIns="43205" rtlCol="0">
            <a:spAutoFit/>
          </a:bodyPr>
          <a:lstStyle/>
          <a:p>
            <a:pPr marL="0" lvl="1" fontAlgn="b"/>
            <a:r>
              <a:rPr lang="en-US" sz="1500" b="1" dirty="0"/>
              <a:t>Collection Nodes</a:t>
            </a:r>
            <a:endParaRPr lang="en-US" sz="1500" dirty="0"/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DP Mobile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Dropbox In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FTP In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Google Cloud Print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Input Folder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LPR In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MFP Panel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MFP User Box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Web Capture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1074" y="1337909"/>
            <a:ext cx="2787851" cy="5244948"/>
          </a:xfrm>
          <a:prstGeom prst="rect">
            <a:avLst/>
          </a:prstGeom>
          <a:noFill/>
        </p:spPr>
        <p:txBody>
          <a:bodyPr wrap="square" lIns="86411" tIns="43205" rIns="86411" bIns="43205" rtlCol="0">
            <a:spAutoFit/>
          </a:bodyPr>
          <a:lstStyle/>
          <a:p>
            <a:pPr marL="0" lvl="1" fontAlgn="b"/>
            <a:r>
              <a:rPr lang="en-US" sz="1500" b="1" dirty="0"/>
              <a:t>Processing Nodes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Advanced OCR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Annotate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Color Route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Convert to PDF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Convert to PS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Deskew	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Despeckle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Insert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Merge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Metadata to File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Metadata Routing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Metadata Scripting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Mirror Image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Negative Image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ODBC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Page Count Route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Parse &amp; Distribute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Parse &amp; Insert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Parse &amp; Replace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Parser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PDF Metadata Extraction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PJL Print Preferences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Print to File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Rename	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Split	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200" dirty="0"/>
              <a:t>Watermark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4909" y="1337909"/>
            <a:ext cx="2902277" cy="4075783"/>
          </a:xfrm>
          <a:prstGeom prst="rect">
            <a:avLst/>
          </a:prstGeom>
          <a:noFill/>
        </p:spPr>
        <p:txBody>
          <a:bodyPr wrap="square" lIns="86411" tIns="43205" rIns="86411" bIns="43205" rtlCol="0">
            <a:spAutoFit/>
          </a:bodyPr>
          <a:lstStyle/>
          <a:p>
            <a:pPr marL="0" lvl="1" fontAlgn="b"/>
            <a:r>
              <a:rPr lang="en-US" sz="1500" b="1" dirty="0"/>
              <a:t>Distribution Nodes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Box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Dropbox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FilesAnywhere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FileAssist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FTP Out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Google Drive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Microsoft Exchange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OneDrive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OneDrive for Business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Output Folder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Printer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SFTP Out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SharePoint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SharePoint Online Connector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SMTP Out</a:t>
            </a:r>
          </a:p>
          <a:p>
            <a:pPr marL="324041" lvl="1" indent="-324041" fontAlgn="b">
              <a:buFont typeface="Courier New" panose="02070309020205020404" pitchFamily="49" charset="0"/>
              <a:buChar char="o"/>
            </a:pPr>
            <a:r>
              <a:rPr lang="en-US" sz="1300" dirty="0"/>
              <a:t>WebDAV Connector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A6853-761F-49B2-B1AD-C5482FF1B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7" y="3491034"/>
            <a:ext cx="2765784" cy="2397535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6A04511C-6D8D-43B1-A904-1C03C72A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03" y="206087"/>
            <a:ext cx="10653403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Included with the Dispatcher Phoenix standard license…</a:t>
            </a:r>
          </a:p>
        </p:txBody>
      </p:sp>
    </p:spTree>
    <p:extLst>
      <p:ext uri="{BB962C8B-B14F-4D97-AF65-F5344CB8AC3E}">
        <p14:creationId xmlns:p14="http://schemas.microsoft.com/office/powerpoint/2010/main" val="3538438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419C1A-6BCB-432B-8CD5-4E2D1A0F2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t="27778" r="-2" b="22222"/>
          <a:stretch/>
        </p:blipFill>
        <p:spPr>
          <a:xfrm>
            <a:off x="6735545" y="2043783"/>
            <a:ext cx="3575061" cy="3217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ADDBC9-DF15-4556-9618-9871BC079C95}"/>
              </a:ext>
            </a:extLst>
          </p:cNvPr>
          <p:cNvSpPr txBox="1"/>
          <p:nvPr/>
        </p:nvSpPr>
        <p:spPr>
          <a:xfrm>
            <a:off x="354227" y="1904361"/>
            <a:ext cx="443071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Easily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capture, process, organize, and store important financial documents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content management systems you’re already using.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optional package provides the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document capture, processing and routing capabilities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that document-intensive financial institutions need to drive productivity.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itchFamily="49" charset="0"/>
              <a:buChar char="o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09E5D-4B7B-44DA-9B91-682BBA256A28}"/>
              </a:ext>
            </a:extLst>
          </p:cNvPr>
          <p:cNvSpPr txBox="1"/>
          <p:nvPr/>
        </p:nvSpPr>
        <p:spPr>
          <a:xfrm>
            <a:off x="5027059" y="3778983"/>
            <a:ext cx="3740855" cy="2190316"/>
          </a:xfrm>
          <a:prstGeom prst="round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fontAlgn="b"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</a:rPr>
              <a:t>Finance Package Features</a:t>
            </a:r>
          </a:p>
          <a:p>
            <a:pPr marL="342900" indent="-342900" fontAlgn="b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Barcode Processing (1D) w/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OmniPage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Barcode Processing (2D) w/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OmniPage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to Office w/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OmniPage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OmniPage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License for Advanced OCR</a:t>
            </a:r>
          </a:p>
          <a:p>
            <a:pPr marL="342900" indent="-342900" fontAlgn="b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OmniPage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License for Convert to PDF</a:t>
            </a:r>
          </a:p>
          <a:p>
            <a:pPr marL="342900" indent="-342900" fontAlgn="b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Redaction/Highlight w/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OmniPage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0E54EE-24DE-423B-AFD9-BA51CBB9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11" y="418197"/>
            <a:ext cx="7680937" cy="695624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+mj-lt"/>
              </a:rPr>
              <a:t>Dispatcher Phoenix’s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Finance Package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883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16116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Resources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8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85" y="174912"/>
            <a:ext cx="454819" cy="454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683" y="374574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Get Started Quickly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82" y="1552353"/>
            <a:ext cx="5384885" cy="4329510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Dispatcher Phoenix comes with a library of pre-configured workflows and templates, which can help you start using the product to its maximum potential quickly and easily.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Fully-configured sample workflow templates include: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Description of use case (challenge, solution, benefits)</a:t>
            </a:r>
          </a:p>
          <a:p>
            <a:pPr marL="0" lv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input files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Examples of fully-configured Finance workflows include: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Route Financial Documents with OCR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Route to Microsoft SharePoint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Redact and Highlight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Scan Financial Records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Secure Files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Split Credit Application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58" y="1266826"/>
            <a:ext cx="3789637" cy="3368152"/>
          </a:xfrm>
          <a:prstGeom prst="rect">
            <a:avLst/>
          </a:prstGeom>
        </p:spPr>
      </p:pic>
      <p:sp>
        <p:nvSpPr>
          <p:cNvPr id="18" name="Isosceles Triangle 17"/>
          <p:cNvSpPr/>
          <p:nvPr/>
        </p:nvSpPr>
        <p:spPr>
          <a:xfrm rot="2665913">
            <a:off x="7076555" y="1358577"/>
            <a:ext cx="2228052" cy="2350966"/>
          </a:xfrm>
          <a:prstGeom prst="triangle">
            <a:avLst>
              <a:gd name="adj" fmla="val 47072"/>
            </a:avLst>
          </a:prstGeom>
          <a:solidFill>
            <a:srgbClr val="629FD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5" y="2534060"/>
            <a:ext cx="2379685" cy="27694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FB4AE1-4301-49B3-B3AD-A3024D7F0D3B}"/>
              </a:ext>
            </a:extLst>
          </p:cNvPr>
          <p:cNvSpPr txBox="1"/>
          <p:nvPr/>
        </p:nvSpPr>
        <p:spPr>
          <a:xfrm>
            <a:off x="3204393" y="5568569"/>
            <a:ext cx="511170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Easy-to-learn and perfect for first-time users!</a:t>
            </a:r>
          </a:p>
        </p:txBody>
      </p:sp>
    </p:spTree>
    <p:extLst>
      <p:ext uri="{BB962C8B-B14F-4D97-AF65-F5344CB8AC3E}">
        <p14:creationId xmlns:p14="http://schemas.microsoft.com/office/powerpoint/2010/main" val="349952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790BB6-0448-46BE-9223-31054B4C4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40" y="2467429"/>
            <a:ext cx="5905875" cy="404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DD889F-112F-4846-B8F3-ED898135FF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13" y="1429653"/>
            <a:ext cx="5655164" cy="56456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cs typeface="Arial" panose="020B0604020202020204" pitchFamily="34" charset="0"/>
              </a:rPr>
              <a:t>Demo Licenses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Fully-functional 30-day demo licenses of Dispatcher Phoenix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	Download today from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file"/>
              </a:rPr>
              <a:t>sec.kmbs.us</a:t>
            </a:r>
            <a:b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cs typeface="Arial" panose="020B0604020202020204" pitchFamily="34" charset="0"/>
              </a:rPr>
              <a:t>Marketing Collateral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Brochures for Finance and other vertical markets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Battle Cards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Instructive and sales-based videos 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MFP Simulators</a:t>
            </a:r>
          </a:p>
          <a:p>
            <a:pPr marL="173038" indent="-173038" defTabSz="53637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Web-based and Instructor-led training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536372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Download today from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file"/>
              </a:rPr>
              <a:t>MyKonicaMinolta.com</a:t>
            </a:r>
            <a:b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cs typeface="Arial" panose="020B0604020202020204" pitchFamily="34" charset="0"/>
              </a:rPr>
              <a:t>Other Resources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NFR Licenses for Demo Rooms: </a:t>
            </a:r>
            <a:r>
              <a:rPr lang="en-US" sz="1600" dirty="0">
                <a:cs typeface="Arial" panose="020B0604020202020204" pitchFamily="34" charset="0"/>
                <a:hlinkClick r:id="rId7"/>
              </a:rPr>
              <a:t>sec.kmbs.us/nfr</a:t>
            </a:r>
            <a:endParaRPr lang="en-US" sz="16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Online help: </a:t>
            </a:r>
            <a:r>
              <a:rPr lang="en-US" sz="1600" dirty="0">
                <a:hlinkClick r:id="rId8"/>
              </a:rPr>
              <a:t>docs.dispatcher-phoenix.com/</a:t>
            </a:r>
            <a:endParaRPr lang="en-US" sz="1600" dirty="0"/>
          </a:p>
          <a:p>
            <a:pPr marL="864474" lvl="1" indent="-432237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Comprehensive online documentation &amp; solution walk-through</a:t>
            </a:r>
          </a:p>
          <a:p>
            <a:pPr marL="864474" lvl="1" indent="-432237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Intuitive, autocomplete search capabilities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92" y="422107"/>
            <a:ext cx="7983797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Resources Available to You</a:t>
            </a:r>
          </a:p>
        </p:txBody>
      </p:sp>
    </p:spTree>
    <p:extLst>
      <p:ext uri="{BB962C8B-B14F-4D97-AF65-F5344CB8AC3E}">
        <p14:creationId xmlns:p14="http://schemas.microsoft.com/office/powerpoint/2010/main" val="2223553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85" y="174912"/>
            <a:ext cx="454819" cy="454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784" y="438452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MFP Simulator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6F5DC-D316-4C0D-81FD-F7B3BC8C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50" y="1934631"/>
            <a:ext cx="5219125" cy="4548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Dispatcher Phoenix MFP Simulator gives you a view of the application’s “look and feel” on the MFP and </a:t>
            </a: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require Dispatcher Phoenix or a physical MFP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It is currently available as: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stand-alone, PC-based Simulator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online, web-based Simulator that can be used on PC browsers, iPhones, iPads, Android devices, and other mobile devices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 integrated Simulator within Dispatcher Phoenix for testing workflows</a:t>
            </a:r>
          </a:p>
        </p:txBody>
      </p:sp>
      <p:sp>
        <p:nvSpPr>
          <p:cNvPr id="18" name="Isosceles Triangle 17"/>
          <p:cNvSpPr/>
          <p:nvPr/>
        </p:nvSpPr>
        <p:spPr>
          <a:xfrm rot="2665913">
            <a:off x="7076555" y="1358577"/>
            <a:ext cx="2228052" cy="2350966"/>
          </a:xfrm>
          <a:prstGeom prst="triangle">
            <a:avLst>
              <a:gd name="adj" fmla="val 47072"/>
            </a:avLst>
          </a:prstGeom>
          <a:solidFill>
            <a:srgbClr val="629FD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4282-058E-4440-9C7E-5A095CA971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340" y="1499152"/>
            <a:ext cx="2900598" cy="1742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26175-C1EB-4EC4-8F33-DF88EC227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68" y="2712559"/>
            <a:ext cx="2965852" cy="2175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CF8259-FB34-4716-A2A7-DE89213FF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123" y="3612807"/>
            <a:ext cx="3802581" cy="2528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8AB313-0392-44F4-86AE-CBF1A9A05416}"/>
              </a:ext>
            </a:extLst>
          </p:cNvPr>
          <p:cNvSpPr txBox="1"/>
          <p:nvPr/>
        </p:nvSpPr>
        <p:spPr>
          <a:xfrm>
            <a:off x="912706" y="5286674"/>
            <a:ext cx="52191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the power of Dispatcher Phoenix!</a:t>
            </a:r>
          </a:p>
        </p:txBody>
      </p:sp>
    </p:spTree>
    <p:extLst>
      <p:ext uri="{BB962C8B-B14F-4D97-AF65-F5344CB8AC3E}">
        <p14:creationId xmlns:p14="http://schemas.microsoft.com/office/powerpoint/2010/main" val="3966366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5ECDE7-924E-4BA1-A9F7-713C1597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32979" y="-1"/>
            <a:ext cx="11414237" cy="1266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2"/>
          <a:stretch/>
        </p:blipFill>
        <p:spPr>
          <a:xfrm>
            <a:off x="8011886" y="3293"/>
            <a:ext cx="3508602" cy="6483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11886" y="3293"/>
            <a:ext cx="3517708" cy="6483350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7" y="1406465"/>
            <a:ext cx="6876105" cy="5592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PRESALES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of customer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Participate in discovery calls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Proofs of Concept for customer demos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demos of Dispatcher Phoenix features and functions</a:t>
            </a:r>
          </a:p>
          <a:p>
            <a:pPr marL="432237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POST-SALES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Professional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Remote Installation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Requires Business Needs Analysis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37" y="451292"/>
            <a:ext cx="7983797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Helping You and Your Customers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909AE0-AB8C-4AC3-B38F-B18AFBEFB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16" y="662680"/>
            <a:ext cx="4428578" cy="51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02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0268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88915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sec@kmbs.konicaminolta.us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06" y="1723967"/>
            <a:ext cx="3580544" cy="88779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997" y="3513031"/>
            <a:ext cx="808879" cy="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05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36856-C767-4BAE-AD76-BEB8A0F2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7FA22B6-4C8B-4100-8EB4-9809F678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73" y="1296871"/>
            <a:ext cx="6161549" cy="4690239"/>
          </a:xfrm>
        </p:spPr>
        <p:txBody>
          <a:bodyPr>
            <a:noAutofit/>
          </a:bodyPr>
          <a:lstStyle/>
          <a:p>
            <a:pPr marL="180000" lvl="1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Financial institutions need a workflow solution that is:</a:t>
            </a:r>
          </a:p>
          <a:p>
            <a:pPr marL="180000" lvl="1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enough to handle any financial services workflow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Easy-to-use and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intuitively designed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Full-featured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able to address simple to complex financial services document processing challenges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Expandable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as business needs grow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3CD90-D754-4883-8A85-F06CD97CC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96" y="1296871"/>
            <a:ext cx="3270721" cy="4690239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785A2A2-0C5B-4A25-AF36-5690ED1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46" y="148428"/>
            <a:ext cx="6607802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How Can Financial Institutions </a:t>
            </a:r>
            <a:r>
              <a:rPr lang="en-US" sz="3200" dirty="0">
                <a:latin typeface="+mn-lt"/>
              </a:rPr>
              <a:t>Streamline Their Workflow?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454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76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0F54-2B02-46FC-B154-D24865D6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419FD3-E858-495E-AD36-EAAD09C68F69}"/>
              </a:ext>
            </a:extLst>
          </p:cNvPr>
          <p:cNvSpPr txBox="1">
            <a:spLocks/>
          </p:cNvSpPr>
          <p:nvPr/>
        </p:nvSpPr>
        <p:spPr>
          <a:xfrm>
            <a:off x="337752" y="1263169"/>
            <a:ext cx="7010399" cy="5128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Dispatcher Phoenix is designed to help credit unions, insurance companies, accounting firms, and more maximize efficiency by:</a:t>
            </a:r>
          </a:p>
          <a:p>
            <a:pPr marL="0" lvl="1"/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manual effort and time 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to process financial documents by leveraging advanced Optical Character Recognition (OCR) and barcode processing </a:t>
            </a:r>
            <a:b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and accurately extracting, concealing, and/or securing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sensitive client information, such as: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Social Security Numbers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Credit card numbers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Business IDs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Tax information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And more!</a:t>
            </a:r>
          </a:p>
          <a:p>
            <a:pPr marL="457200" lvl="2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Seamlessly connecting to the financial processes and 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 systems you already use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Scheduling non-essential and resource-intensive workflows to run during off hours to maximize productivity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EA82CB6-DF82-4C1C-8DE5-DE360AE4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6799489" cy="69562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itchFamily="34" charset="0"/>
              </a:rPr>
              <a:t>Key Advantages of </a:t>
            </a:r>
            <a:br>
              <a:rPr lang="en-US" sz="2800" dirty="0">
                <a:latin typeface="+mj-lt"/>
                <a:cs typeface="Arial" pitchFamily="34" charset="0"/>
              </a:rPr>
            </a:br>
            <a:r>
              <a:rPr lang="en-US" sz="3200" dirty="0">
                <a:latin typeface="+mj-lt"/>
                <a:cs typeface="Arial" pitchFamily="34" charset="0"/>
              </a:rPr>
              <a:t>Automated Finance Workflows</a:t>
            </a:r>
            <a:endParaRPr lang="en-US" sz="2800" dirty="0">
              <a:latin typeface="+mj-lt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2E15D-6DCE-47B7-9E8C-CD0B0D422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14" y="1208853"/>
            <a:ext cx="4790174" cy="479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4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D4A2CB-6B25-4C2A-AE62-AFFB99977B21}"/>
              </a:ext>
            </a:extLst>
          </p:cNvPr>
          <p:cNvSpPr txBox="1">
            <a:spLocks/>
          </p:cNvSpPr>
          <p:nvPr/>
        </p:nvSpPr>
        <p:spPr>
          <a:xfrm>
            <a:off x="651686" y="982766"/>
            <a:ext cx="8314002" cy="44284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Konica Minolta’s Dispatcher Phoenix, banks, insurance companies, and other financial institutions can: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document workflow &amp;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efficiencies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Minimize the need for human intervention in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 and repetitive business processes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productivity &amp; reduce administrative costs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greater process visibility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identify potential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bottlenecks</a:t>
            </a:r>
          </a:p>
        </p:txBody>
      </p:sp>
      <p:graphicFrame>
        <p:nvGraphicFramePr>
          <p:cNvPr id="12" name="Diagram 11"/>
          <p:cNvGraphicFramePr/>
          <p:nvPr/>
        </p:nvGraphicFramePr>
        <p:xfrm>
          <a:off x="651686" y="4686061"/>
          <a:ext cx="9844644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66" y="163966"/>
            <a:ext cx="9721963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Drive Change with Dispatcher Phoenix</a:t>
            </a:r>
          </a:p>
        </p:txBody>
      </p:sp>
    </p:spTree>
    <p:extLst>
      <p:ext uri="{BB962C8B-B14F-4D97-AF65-F5344CB8AC3E}">
        <p14:creationId xmlns:p14="http://schemas.microsoft.com/office/powerpoint/2010/main" val="184879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r="4162"/>
          <a:stretch/>
        </p:blipFill>
        <p:spPr>
          <a:xfrm>
            <a:off x="5400675" y="0"/>
            <a:ext cx="6119813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85" y="680986"/>
            <a:ext cx="4734296" cy="1547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cs typeface="Lucida Sans Unicode" panose="020B0602030504020204" pitchFamily="34" charset="0"/>
              </a:rPr>
              <a:t>Konica Minolta-developed, award-winning automation solution designed to: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r>
              <a:rPr lang="en-US" sz="2000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Optimize business processes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Reduce costs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Increase productivity</a:t>
            </a:r>
            <a:r>
              <a:rPr lang="en-US" sz="2000" b="1" dirty="0">
                <a:cs typeface="Lucida Sans Unicode" panose="020B0602030504020204" pitchFamily="34" charset="0"/>
              </a:rPr>
              <a:t> </a:t>
            </a:r>
          </a:p>
          <a:p>
            <a:r>
              <a:rPr lang="en-US" sz="2000" b="1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Drive collaboration</a:t>
            </a:r>
            <a:endParaRPr lang="en-US" sz="2000" b="1" dirty="0"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Promote growth and innovation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</a:t>
            </a:r>
            <a:r>
              <a:rPr lang="en-US" sz="2900" dirty="0">
                <a:latin typeface="+mj-lt"/>
              </a:rPr>
              <a:t> </a:t>
            </a:r>
            <a:r>
              <a:rPr lang="en-US" sz="2900" b="0" dirty="0">
                <a:latin typeface="+mj-lt"/>
              </a:rPr>
              <a:t>Phoenix is…</a:t>
            </a:r>
            <a:endParaRPr lang="en-US" sz="4000" b="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53550" y="263337"/>
            <a:ext cx="4014061" cy="13754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5907" y="743639"/>
            <a:ext cx="326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Received the 2021 ‘ASTORS’ Homeland Security Platinum Award for Best Imaging Technology 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247B4817-C630-4A40-BAB4-6A57D60ED109}"/>
              </a:ext>
            </a:extLst>
          </p:cNvPr>
          <p:cNvSpPr/>
          <p:nvPr/>
        </p:nvSpPr>
        <p:spPr>
          <a:xfrm>
            <a:off x="590317" y="4680879"/>
            <a:ext cx="4014061" cy="15178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FCED8-44DA-46AF-AD9B-3C519ACB3FE2}"/>
              </a:ext>
            </a:extLst>
          </p:cNvPr>
          <p:cNvSpPr/>
          <p:nvPr/>
        </p:nvSpPr>
        <p:spPr>
          <a:xfrm>
            <a:off x="1696873" y="5024284"/>
            <a:ext cx="2907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Selected as BLI’s 2022 Pick for Outstanding Workflow Automation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3CF3-DD39-4E06-8F00-B599633AF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0" y="4883245"/>
            <a:ext cx="10858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40110" y="1294659"/>
            <a:ext cx="11401644" cy="404007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9866" y="779283"/>
            <a:ext cx="2831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Selected as BLI’s 2020 Pick for Outstanding Workflow Automation Platform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68" y="1148615"/>
            <a:ext cx="4959424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Easily Create and Manage Workflows</a:t>
            </a:r>
            <a:endParaRPr lang="en-US" sz="48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0277" y="1517947"/>
            <a:ext cx="5009130" cy="38266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Dispatcher Phoenix’s intuitive Workflow Builder Tool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market, allowing: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Advanced, customized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easily created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suit the specific needs of each organization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users to begin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cost-saving workflows in just minutes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Powerful workflows to be created from scratch or from one of our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dozens of pre-built workflows</a:t>
            </a:r>
          </a:p>
          <a:p>
            <a:pPr marL="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D7ECF811-AB12-4C5E-ADF3-F9DD148E5F17}"/>
              </a:ext>
            </a:extLst>
          </p:cNvPr>
          <p:cNvSpPr/>
          <p:nvPr/>
        </p:nvSpPr>
        <p:spPr>
          <a:xfrm>
            <a:off x="5379406" y="4239293"/>
            <a:ext cx="4014061" cy="186488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lnSpc>
                <a:spcPct val="150000"/>
              </a:lnSpc>
            </a:pPr>
            <a:r>
              <a:rPr lang="en-US" sz="1400" b="1">
                <a:solidFill>
                  <a:schemeClr val="bg1"/>
                </a:solidFill>
              </a:rPr>
              <a:t>Easy-to-use features include: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Graphical icons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Drag-and-drop functionality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Drawing tools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Easy to follow validation messages</a:t>
            </a:r>
            <a:endParaRPr kumimoji="1"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0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25360" y="1483221"/>
            <a:ext cx="11416393" cy="4396285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16" y="1665993"/>
            <a:ext cx="5024124" cy="3709311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r>
              <a:rPr lang="en-US" sz="2000" b="1" dirty="0" err="1">
                <a:solidFill>
                  <a:schemeClr val="bg1"/>
                </a:solidFill>
                <a:cs typeface="Lucida Sans Unicode" panose="020B0602030504020204" pitchFamily="34" charset="0"/>
              </a:rPr>
              <a:t>LiveFlo</a:t>
            </a:r>
            <a:r>
              <a:rPr lang="en-US" sz="2000" dirty="0">
                <a:cs typeface="Lucida Sans Unicode" panose="020B0602030504020204" pitchFamily="34" charset="0"/>
              </a:rPr>
              <a:t> allows real-time visual observation of documents moving through workflows. </a:t>
            </a:r>
          </a:p>
          <a:p>
            <a:pPr marL="0" indent="0">
              <a:buClrTx/>
              <a:buNone/>
            </a:pPr>
            <a:endParaRPr lang="en-US" sz="700" dirty="0">
              <a:cs typeface="Lucida Sans Unicode" panose="020B0602030504020204" pitchFamily="34" charset="0"/>
            </a:endParaRPr>
          </a:p>
          <a:p>
            <a:pPr marL="0" indent="0">
              <a:buClrTx/>
              <a:buNone/>
            </a:pPr>
            <a:r>
              <a:rPr lang="en-US" sz="2000" dirty="0">
                <a:cs typeface="Lucida Sans Unicode" panose="020B0602030504020204" pitchFamily="34" charset="0"/>
              </a:rPr>
              <a:t>Key features include: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cs typeface="Lucida Sans Unicode" panose="020B0602030504020204" pitchFamily="34" charset="0"/>
              </a:rPr>
              <a:t>The ability to observe files being </a:t>
            </a:r>
            <a:r>
              <a:rPr lang="en-US" sz="18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processed</a:t>
            </a:r>
            <a:r>
              <a:rPr lang="en-US" sz="1800" dirty="0">
                <a:cs typeface="Lucida Sans Unicode" panose="020B0602030504020204" pitchFamily="34" charset="0"/>
              </a:rPr>
              <a:t> through running workflows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cs typeface="Lucida Sans Unicode" panose="020B0602030504020204" pitchFamily="34" charset="0"/>
              </a:rPr>
              <a:t>Easy identification of </a:t>
            </a:r>
            <a:r>
              <a:rPr lang="en-US" sz="18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bottlenecks</a:t>
            </a:r>
            <a:endParaRPr lang="en-US" sz="1800" dirty="0">
              <a:cs typeface="Lucida Sans Unicode" panose="020B0602030504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Simple optimization </a:t>
            </a:r>
            <a:r>
              <a:rPr lang="en-US" sz="1800" dirty="0">
                <a:cs typeface="Lucida Sans Unicode" panose="020B0602030504020204" pitchFamily="34" charset="0"/>
              </a:rPr>
              <a:t>of inputs, processes, and outputs</a:t>
            </a:r>
            <a:endParaRPr lang="en-US" sz="1800" b="1" dirty="0">
              <a:solidFill>
                <a:schemeClr val="bg1"/>
              </a:solidFill>
              <a:cs typeface="Lucida Sans Unicode" panose="020B0602030504020204" pitchFamily="34" charset="0"/>
            </a:endParaRPr>
          </a:p>
          <a:p>
            <a:pPr marL="0" indent="0">
              <a:buClrTx/>
              <a:buNone/>
            </a:pPr>
            <a:endParaRPr lang="en-US" sz="2000" b="1" dirty="0">
              <a:cs typeface="Lucida Sans Unicode" panose="020B0602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47623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Optimize Workflows with LiveFlo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567488" y="2851150"/>
            <a:ext cx="3352800" cy="333375"/>
          </a:xfrm>
          <a:prstGeom prst="rightArrow">
            <a:avLst>
              <a:gd name="adj1" fmla="val 27143"/>
              <a:gd name="adj2" fmla="val 98571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2574925"/>
            <a:ext cx="1200150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88" y="2708275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6" y="2670175"/>
            <a:ext cx="1016092" cy="812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2670174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4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>
          <a:xfrm>
            <a:off x="154379" y="0"/>
            <a:ext cx="11366109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76" y="1048642"/>
            <a:ext cx="6371142" cy="700437"/>
          </a:xfrm>
        </p:spPr>
        <p:txBody>
          <a:bodyPr>
            <a:no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Automatically collect documents from a variety of inputs for advanced processing, routing, printing, or storing, including: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64" y="154149"/>
            <a:ext cx="7056072" cy="69562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Advanced Capture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5354" y="1751061"/>
            <a:ext cx="258490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MFP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Watched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Email Inbox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Mobile Device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Workstation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7786" y="1751061"/>
            <a:ext cx="279173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Web Capture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FTP Server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Dropbox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LPR Print Queue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Etc. </a:t>
            </a:r>
          </a:p>
        </p:txBody>
      </p:sp>
      <p:pic>
        <p:nvPicPr>
          <p:cNvPr id="2051" name="Picture 3" descr="D:\Dispatcher\Phoenix\Presentations\6.13\email-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102429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ispatcher\Phoenix\Presentations\6.14\dropbox-no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5" y="3087927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patcher\Phoenix\Presentations\6.14\lpr-inp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3679970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patcher\Phoenix\Presentations\6.11 Sneak Peek\ftp-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3" y="2498682"/>
            <a:ext cx="512210" cy="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ispatcher\Phoenix\Presentations\6.17\web-captur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1907747"/>
            <a:ext cx="564802" cy="5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ispatcher\Phoenix\Presentations\dp-mobil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712628"/>
            <a:ext cx="471827" cy="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Dispatcher\Phoenix\Presentations\workst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7" y="4313435"/>
            <a:ext cx="465975" cy="4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2505298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1885094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29407" y="4340439"/>
            <a:ext cx="411966" cy="411966"/>
            <a:chOff x="3889573" y="4340439"/>
            <a:chExt cx="411966" cy="411966"/>
          </a:xfrm>
        </p:grpSpPr>
        <p:sp>
          <p:nvSpPr>
            <p:cNvPr id="8" name="Oval 7"/>
            <p:cNvSpPr/>
            <p:nvPr/>
          </p:nvSpPr>
          <p:spPr>
            <a:xfrm>
              <a:off x="3889573" y="4340439"/>
              <a:ext cx="411966" cy="4119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D:\Dispatcher\Phoenix\SDC\Sales Training\ok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573" y="4340439"/>
              <a:ext cx="411966" cy="41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1365247"/>
      </p:ext>
    </p:extLst>
  </p:cSld>
  <p:clrMapOvr>
    <a:masterClrMapping/>
  </p:clrMapOvr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1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3.xml><?xml version="1.0" encoding="utf-8"?>
<a:theme xmlns:a="http://schemas.openxmlformats.org/drawingml/2006/main" name="2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9344</TotalTime>
  <Words>1707</Words>
  <Application>Microsoft Office PowerPoint</Application>
  <PresentationFormat>Custom</PresentationFormat>
  <Paragraphs>363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Lucida Sans</vt:lpstr>
      <vt:lpstr>Wingdings</vt:lpstr>
      <vt:lpstr>Calibri</vt:lpstr>
      <vt:lpstr>Courier New</vt:lpstr>
      <vt:lpstr>Lucida Sans Unicode</vt:lpstr>
      <vt:lpstr>BT-Brand-Theme_ver1</vt:lpstr>
      <vt:lpstr>1_BT-Brand-Theme_ver1</vt:lpstr>
      <vt:lpstr>2_BT-Brand-Theme_ver1</vt:lpstr>
      <vt:lpstr>PowerPoint Presentation</vt:lpstr>
      <vt:lpstr>Topics</vt:lpstr>
      <vt:lpstr>How Can Financial Institutions Streamline Their Workflow?</vt:lpstr>
      <vt:lpstr>Key Advantages of  Automated Finance Workflows</vt:lpstr>
      <vt:lpstr>Drive Change with Dispatcher Phoenix</vt:lpstr>
      <vt:lpstr>Dispatcher Phoenix is…</vt:lpstr>
      <vt:lpstr>Easily Create and Manage Workflows</vt:lpstr>
      <vt:lpstr>Optimize Workflows with LiveFlo</vt:lpstr>
      <vt:lpstr>Advanced Capture</vt:lpstr>
      <vt:lpstr>Schedule Workflows to run when you need them!</vt:lpstr>
      <vt:lpstr>Automated Document Processes  </vt:lpstr>
      <vt:lpstr>Improve Efficiencies with Intuitive Indexing</vt:lpstr>
      <vt:lpstr>Share Documents to Drive Collaboration </vt:lpstr>
      <vt:lpstr>Powerful Scalability</vt:lpstr>
      <vt:lpstr>Finance-Specific Use Cases</vt:lpstr>
      <vt:lpstr>Route Financial Documents</vt:lpstr>
      <vt:lpstr>Scan and Route Documents –  In a Single Step!</vt:lpstr>
      <vt:lpstr>Secure Credit Application</vt:lpstr>
      <vt:lpstr>Respond To Privacy Regulations with Automatic Redaction </vt:lpstr>
      <vt:lpstr>Licensing</vt:lpstr>
      <vt:lpstr>A Powerful Family of Solutions</vt:lpstr>
      <vt:lpstr>Included with the Dispatcher Phoenix standard license…</vt:lpstr>
      <vt:lpstr>Dispatcher Phoenix’s  Finance Package</vt:lpstr>
      <vt:lpstr>Resources</vt:lpstr>
      <vt:lpstr>Get Started Quickly</vt:lpstr>
      <vt:lpstr>Resources Available to You</vt:lpstr>
      <vt:lpstr>MFP Simulator</vt:lpstr>
      <vt:lpstr>Helping You and Your Customers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Hayley Haspeslagh</cp:lastModifiedBy>
  <cp:revision>583</cp:revision>
  <cp:lastPrinted>2019-09-23T20:21:32Z</cp:lastPrinted>
  <dcterms:created xsi:type="dcterms:W3CDTF">2019-04-22T06:37:34Z</dcterms:created>
  <dcterms:modified xsi:type="dcterms:W3CDTF">2022-01-07T16:03:45Z</dcterms:modified>
</cp:coreProperties>
</file>