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350" r:id="rId2"/>
    <p:sldId id="355" r:id="rId3"/>
    <p:sldId id="356" r:id="rId4"/>
    <p:sldId id="357" r:id="rId5"/>
    <p:sldId id="358" r:id="rId6"/>
    <p:sldId id="392" r:id="rId7"/>
    <p:sldId id="374" r:id="rId8"/>
    <p:sldId id="394" r:id="rId9"/>
    <p:sldId id="395" r:id="rId10"/>
    <p:sldId id="377" r:id="rId11"/>
    <p:sldId id="393" r:id="rId12"/>
    <p:sldId id="378" r:id="rId13"/>
    <p:sldId id="379" r:id="rId14"/>
    <p:sldId id="380" r:id="rId15"/>
    <p:sldId id="381" r:id="rId16"/>
    <p:sldId id="382" r:id="rId17"/>
    <p:sldId id="383" r:id="rId18"/>
    <p:sldId id="353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atherine Brill" initials="C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67B5"/>
    <a:srgbClr val="00CC99"/>
    <a:srgbClr val="4E4E4E"/>
    <a:srgbClr val="595959"/>
    <a:srgbClr val="EA6E26"/>
    <a:srgbClr val="5F4B79"/>
    <a:srgbClr val="FDDA79"/>
    <a:srgbClr val="6EC2E2"/>
    <a:srgbClr val="51B4D3"/>
    <a:srgbClr val="FDBE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61" autoAdjust="0"/>
    <p:restoredTop sz="96410" autoAdjust="0"/>
  </p:normalViewPr>
  <p:slideViewPr>
    <p:cSldViewPr snapToGrid="0" snapToObjects="1">
      <p:cViewPr>
        <p:scale>
          <a:sx n="100" d="100"/>
          <a:sy n="100" d="100"/>
        </p:scale>
        <p:origin x="-2046" y="-630"/>
      </p:cViewPr>
      <p:guideLst>
        <p:guide orient="horz" pos="1181"/>
        <p:guide pos="2832"/>
        <p:guide pos="18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1-31T14:12:39.185" idx="1">
    <p:pos x="10" y="10"/>
    <p:text>Mike, need new graphic of medical form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C13B70-77B4-DD4E-97A5-23F26AC798ED}" type="datetimeFigureOut">
              <a:rPr lang="en-US" smtClean="0"/>
              <a:pPr/>
              <a:t>11/30/2016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6CD5FE-E8E8-3C48-9AEC-F104A5F6BF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500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93557-A0C6-48B8-BC0C-9206D6462199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B7C47F-D792-4E69-B809-9D5E560D28F3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28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Konica-GivingShape-Lock-Up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52333" cy="11201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7825" y="1716085"/>
            <a:ext cx="7772400" cy="1470025"/>
          </a:xfrm>
          <a:prstGeom prst="rect">
            <a:avLst/>
          </a:prstGeom>
        </p:spPr>
        <p:txBody>
          <a:bodyPr lIns="0">
            <a:normAutofit/>
          </a:bodyPr>
          <a:lstStyle>
            <a:lvl1pPr algn="l">
              <a:defRPr sz="3200" b="0">
                <a:solidFill>
                  <a:srgbClr val="1467B5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Title of Presentation Here</a:t>
            </a:r>
            <a:endParaRPr lang="en-US" dirty="0"/>
          </a:p>
        </p:txBody>
      </p:sp>
      <p:pic>
        <p:nvPicPr>
          <p:cNvPr id="8" name="Picture 7" descr="Cover_Art3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467" y="-24289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8002052" y="4898094"/>
            <a:ext cx="620329" cy="294546"/>
          </a:xfrm>
          <a:prstGeom prst="rect">
            <a:avLst/>
          </a:prstGeom>
          <a:solidFill>
            <a:srgbClr val="1467B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467B5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7913871" y="4870260"/>
            <a:ext cx="1002262" cy="35802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shape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005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Stock_000020284360Large_4PPT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15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4121117" y="3576558"/>
            <a:ext cx="6090960" cy="1097280"/>
          </a:xfrm>
          <a:prstGeom prst="roundRect">
            <a:avLst>
              <a:gd name="adj" fmla="val 26568"/>
            </a:avLst>
          </a:prstGeom>
          <a:solidFill>
            <a:srgbClr val="1467B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30338"/>
            <a:endParaRPr lang="en-US" sz="31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725893" y="3576558"/>
            <a:ext cx="4627743" cy="1082670"/>
          </a:xfrm>
          <a:prstGeom prst="rect">
            <a:avLst/>
          </a:prstGeom>
        </p:spPr>
        <p:txBody>
          <a:bodyPr lIns="0" anchor="ctr" anchorCtr="0">
            <a:normAutofit/>
          </a:bodyPr>
          <a:lstStyle>
            <a:lvl1pPr algn="l">
              <a:defRPr sz="3200" b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Title Divider 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753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Stock_000024397048_Full_4PPT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-1028120" y="4125198"/>
            <a:ext cx="6090960" cy="1097280"/>
          </a:xfrm>
          <a:prstGeom prst="roundRect">
            <a:avLst>
              <a:gd name="adj" fmla="val 26568"/>
            </a:avLst>
          </a:prstGeom>
          <a:solidFill>
            <a:srgbClr val="1467B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30338"/>
            <a:endParaRPr lang="en-US" sz="31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345586" y="4139808"/>
            <a:ext cx="4627743" cy="1082670"/>
          </a:xfrm>
          <a:prstGeom prst="rect">
            <a:avLst/>
          </a:prstGeom>
        </p:spPr>
        <p:txBody>
          <a:bodyPr lIns="0" anchor="ctr" anchorCtr="0">
            <a:normAutofit/>
          </a:bodyPr>
          <a:lstStyle>
            <a:lvl1pPr algn="l">
              <a:defRPr sz="3200" b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Title Divider 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498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Stock_000020440644Large_4PPT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44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3902012" y="4891086"/>
            <a:ext cx="6090960" cy="1097280"/>
          </a:xfrm>
          <a:prstGeom prst="roundRect">
            <a:avLst>
              <a:gd name="adj" fmla="val 26568"/>
            </a:avLst>
          </a:prstGeom>
          <a:solidFill>
            <a:srgbClr val="1467B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30338"/>
            <a:endParaRPr lang="en-US" sz="31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342635" y="4898304"/>
            <a:ext cx="4627743" cy="1082670"/>
          </a:xfrm>
          <a:prstGeom prst="rect">
            <a:avLst/>
          </a:prstGeom>
        </p:spPr>
        <p:txBody>
          <a:bodyPr lIns="0" anchor="ctr" anchorCtr="0">
            <a:normAutofit/>
          </a:bodyPr>
          <a:lstStyle>
            <a:lvl1pPr algn="l">
              <a:defRPr sz="3200" b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Title Divider 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677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120" y="993229"/>
            <a:ext cx="8229600" cy="564638"/>
          </a:xfrm>
          <a:prstGeom prst="rect">
            <a:avLst/>
          </a:prstGeom>
        </p:spPr>
        <p:txBody>
          <a:bodyPr lIns="0" anchor="t" anchorCtr="0">
            <a:normAutofit/>
          </a:bodyPr>
          <a:lstStyle>
            <a:lvl1pPr algn="l">
              <a:defRPr sz="3000">
                <a:solidFill>
                  <a:srgbClr val="1467B5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120" y="1906177"/>
            <a:ext cx="8229600" cy="4525963"/>
          </a:xfrm>
          <a:prstGeom prst="rect">
            <a:avLst/>
          </a:prstGeom>
        </p:spPr>
        <p:txBody>
          <a:bodyPr lIns="0"/>
          <a:lstStyle>
            <a:lvl1pPr marL="225425" indent="-225425">
              <a:buClr>
                <a:srgbClr val="1467B5"/>
              </a:buClr>
              <a:defRPr sz="2400">
                <a:solidFill>
                  <a:srgbClr val="4E4E4E"/>
                </a:solidFill>
                <a:latin typeface="Arial"/>
                <a:cs typeface="Arial"/>
              </a:defRPr>
            </a:lvl1pPr>
            <a:lvl2pPr marL="458788" indent="-233363">
              <a:buClr>
                <a:srgbClr val="1467B5"/>
              </a:buClr>
              <a:defRPr sz="2000">
                <a:solidFill>
                  <a:srgbClr val="4E4E4E"/>
                </a:solidFill>
                <a:latin typeface="Arial"/>
                <a:cs typeface="Arial"/>
              </a:defRPr>
            </a:lvl2pPr>
            <a:lvl3pPr marL="630238" indent="-171450">
              <a:buClr>
                <a:srgbClr val="1467B5"/>
              </a:buClr>
              <a:defRPr sz="1600">
                <a:solidFill>
                  <a:srgbClr val="4E4E4E"/>
                </a:solidFill>
                <a:latin typeface="Arial"/>
                <a:cs typeface="Arial"/>
              </a:defRPr>
            </a:lvl3pPr>
            <a:lvl4pPr marL="801688" indent="-171450">
              <a:buClr>
                <a:srgbClr val="1467B5"/>
              </a:buClr>
              <a:defRPr sz="1200">
                <a:solidFill>
                  <a:srgbClr val="4E4E4E"/>
                </a:solidFill>
                <a:latin typeface="Arial"/>
                <a:cs typeface="Arial"/>
              </a:defRPr>
            </a:lvl4pPr>
            <a:lvl5pPr marL="919163" indent="-117475">
              <a:buClr>
                <a:srgbClr val="1467B5"/>
              </a:buClr>
              <a:buFont typeface="Arial"/>
              <a:buChar char="•"/>
              <a:defRPr sz="900">
                <a:solidFill>
                  <a:srgbClr val="4E4E4E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1065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120" y="993229"/>
            <a:ext cx="8229600" cy="564638"/>
          </a:xfrm>
          <a:prstGeom prst="rect">
            <a:avLst/>
          </a:prstGeom>
        </p:spPr>
        <p:txBody>
          <a:bodyPr lIns="0" anchor="t" anchorCtr="0">
            <a:normAutofit/>
          </a:bodyPr>
          <a:lstStyle>
            <a:lvl1pPr algn="l">
              <a:defRPr sz="3000">
                <a:solidFill>
                  <a:srgbClr val="1467B5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120" y="1906177"/>
            <a:ext cx="8229600" cy="4525963"/>
          </a:xfrm>
          <a:prstGeom prst="rect">
            <a:avLst/>
          </a:prstGeom>
        </p:spPr>
        <p:txBody>
          <a:bodyPr lIns="0"/>
          <a:lstStyle>
            <a:lvl1pPr marL="0" indent="0">
              <a:buClr>
                <a:srgbClr val="1467B5"/>
              </a:buClr>
              <a:buFontTx/>
              <a:buNone/>
              <a:defRPr sz="2400">
                <a:solidFill>
                  <a:srgbClr val="4E4E4E"/>
                </a:solidFill>
                <a:latin typeface="Arial"/>
                <a:cs typeface="Arial"/>
              </a:defRPr>
            </a:lvl1pPr>
            <a:lvl2pPr marL="0" indent="0">
              <a:buClr>
                <a:srgbClr val="1467B5"/>
              </a:buClr>
              <a:buFontTx/>
              <a:buNone/>
              <a:defRPr sz="2000">
                <a:solidFill>
                  <a:srgbClr val="4E4E4E"/>
                </a:solidFill>
                <a:latin typeface="Arial"/>
                <a:cs typeface="Arial"/>
              </a:defRPr>
            </a:lvl2pPr>
            <a:lvl3pPr marL="0" indent="0">
              <a:buClr>
                <a:srgbClr val="1467B5"/>
              </a:buClr>
              <a:buFontTx/>
              <a:buNone/>
              <a:defRPr sz="1600">
                <a:solidFill>
                  <a:srgbClr val="4E4E4E"/>
                </a:solidFill>
                <a:latin typeface="Arial"/>
                <a:cs typeface="Arial"/>
              </a:defRPr>
            </a:lvl3pPr>
            <a:lvl4pPr marL="0" indent="0">
              <a:buClr>
                <a:srgbClr val="1467B5"/>
              </a:buClr>
              <a:buFontTx/>
              <a:buNone/>
              <a:defRPr sz="1200">
                <a:solidFill>
                  <a:srgbClr val="4E4E4E"/>
                </a:solidFill>
                <a:latin typeface="Arial"/>
                <a:cs typeface="Arial"/>
              </a:defRPr>
            </a:lvl4pPr>
            <a:lvl5pPr marL="0" indent="0">
              <a:buClr>
                <a:srgbClr val="1467B5"/>
              </a:buClr>
              <a:buFontTx/>
              <a:buNone/>
              <a:defRPr sz="900">
                <a:solidFill>
                  <a:srgbClr val="4E4E4E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18602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120" y="993229"/>
            <a:ext cx="8229600" cy="564638"/>
          </a:xfrm>
          <a:prstGeom prst="rect">
            <a:avLst/>
          </a:prstGeom>
        </p:spPr>
        <p:txBody>
          <a:bodyPr lIns="0" anchor="t" anchorCtr="0">
            <a:normAutofit/>
          </a:bodyPr>
          <a:lstStyle>
            <a:lvl1pPr algn="l">
              <a:defRPr sz="3000">
                <a:solidFill>
                  <a:srgbClr val="1467B5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296863" y="1874838"/>
            <a:ext cx="4038600" cy="4525963"/>
          </a:xfrm>
          <a:prstGeom prst="rect">
            <a:avLst/>
          </a:prstGeom>
        </p:spPr>
        <p:txBody>
          <a:bodyPr lIns="0"/>
          <a:lstStyle>
            <a:lvl1pPr marL="225425" indent="-225425">
              <a:buClr>
                <a:srgbClr val="1467B5"/>
              </a:buClr>
              <a:defRPr sz="2400">
                <a:solidFill>
                  <a:srgbClr val="595959"/>
                </a:solidFill>
                <a:latin typeface="Arial"/>
                <a:cs typeface="Arial"/>
              </a:defRPr>
            </a:lvl1pPr>
            <a:lvl2pPr marL="457200" indent="-231775">
              <a:buClr>
                <a:srgbClr val="1467B5"/>
              </a:buClr>
              <a:defRPr sz="2000">
                <a:solidFill>
                  <a:srgbClr val="595959"/>
                </a:solidFill>
                <a:latin typeface="Arial"/>
                <a:cs typeface="Arial"/>
              </a:defRPr>
            </a:lvl2pPr>
            <a:lvl3pPr marL="682625" indent="-169863">
              <a:buClr>
                <a:srgbClr val="1467B5"/>
              </a:buClr>
              <a:defRPr sz="1600">
                <a:solidFill>
                  <a:srgbClr val="595959"/>
                </a:solidFill>
                <a:latin typeface="Arial"/>
                <a:cs typeface="Arial"/>
              </a:defRPr>
            </a:lvl3pPr>
            <a:lvl4pPr marL="915988" indent="-177800">
              <a:buClr>
                <a:srgbClr val="1467B5"/>
              </a:buClr>
              <a:defRPr sz="1400">
                <a:solidFill>
                  <a:srgbClr val="595959"/>
                </a:solidFill>
                <a:latin typeface="Arial"/>
                <a:cs typeface="Arial"/>
              </a:defRPr>
            </a:lvl4pPr>
            <a:lvl5pPr marL="1089025" indent="-173038">
              <a:buClr>
                <a:srgbClr val="1467B5"/>
              </a:buClr>
              <a:defRPr sz="1200">
                <a:solidFill>
                  <a:srgbClr val="595959"/>
                </a:solidFill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0"/>
          </p:nvPr>
        </p:nvSpPr>
        <p:spPr>
          <a:xfrm>
            <a:off x="4495800" y="1874838"/>
            <a:ext cx="4038600" cy="4525963"/>
          </a:xfrm>
          <a:prstGeom prst="rect">
            <a:avLst/>
          </a:prstGeom>
        </p:spPr>
        <p:txBody>
          <a:bodyPr lIns="0"/>
          <a:lstStyle>
            <a:lvl1pPr marL="225425" indent="-225425">
              <a:buClr>
                <a:srgbClr val="1467B5"/>
              </a:buClr>
              <a:defRPr sz="2400">
                <a:solidFill>
                  <a:srgbClr val="595959"/>
                </a:solidFill>
                <a:latin typeface="Arial"/>
                <a:cs typeface="Arial"/>
              </a:defRPr>
            </a:lvl1pPr>
            <a:lvl2pPr marL="457200" indent="-231775">
              <a:buClr>
                <a:srgbClr val="1467B5"/>
              </a:buClr>
              <a:defRPr sz="2000">
                <a:solidFill>
                  <a:srgbClr val="595959"/>
                </a:solidFill>
                <a:latin typeface="Arial"/>
                <a:cs typeface="Arial"/>
              </a:defRPr>
            </a:lvl2pPr>
            <a:lvl3pPr marL="682625" indent="-169863">
              <a:buClr>
                <a:srgbClr val="1467B5"/>
              </a:buClr>
              <a:defRPr sz="1600">
                <a:solidFill>
                  <a:srgbClr val="595959"/>
                </a:solidFill>
                <a:latin typeface="Arial"/>
                <a:cs typeface="Arial"/>
              </a:defRPr>
            </a:lvl3pPr>
            <a:lvl4pPr marL="915988" indent="-177800">
              <a:buClr>
                <a:srgbClr val="1467B5"/>
              </a:buClr>
              <a:defRPr sz="1400">
                <a:solidFill>
                  <a:srgbClr val="595959"/>
                </a:solidFill>
                <a:latin typeface="Arial"/>
                <a:cs typeface="Arial"/>
              </a:defRPr>
            </a:lvl4pPr>
            <a:lvl5pPr marL="1089025" indent="-173038">
              <a:buClr>
                <a:srgbClr val="1467B5"/>
              </a:buClr>
              <a:defRPr sz="1200">
                <a:solidFill>
                  <a:srgbClr val="595959"/>
                </a:solidFill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970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120" y="993229"/>
            <a:ext cx="8229600" cy="564638"/>
          </a:xfrm>
          <a:prstGeom prst="rect">
            <a:avLst/>
          </a:prstGeom>
        </p:spPr>
        <p:txBody>
          <a:bodyPr lIns="0" anchor="t" anchorCtr="0">
            <a:normAutofit/>
          </a:bodyPr>
          <a:lstStyle>
            <a:lvl1pPr algn="l">
              <a:defRPr sz="3000">
                <a:solidFill>
                  <a:srgbClr val="1467B5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0365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190625"/>
            <a:ext cx="9144000" cy="1809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52400" y="0"/>
            <a:ext cx="152400" cy="6858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575"/>
            <a:ext cx="9144000" cy="809625"/>
          </a:xfrm>
          <a:prstGeom prst="rect">
            <a:avLst/>
          </a:prstGeom>
        </p:spPr>
      </p:pic>
      <p:pic>
        <p:nvPicPr>
          <p:cNvPr id="10" name="Picture 10" descr="counton_orang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6631780"/>
            <a:ext cx="2286000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seclogo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533400" y="6477000"/>
            <a:ext cx="446266" cy="2238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9" y="71918"/>
            <a:ext cx="1724021" cy="232882"/>
          </a:xfrm>
          <a:prstGeom prst="rect">
            <a:avLst/>
          </a:prstGeom>
        </p:spPr>
      </p:pic>
      <p:pic>
        <p:nvPicPr>
          <p:cNvPr id="13" name="Picture 3" descr="C:\Pubs - All Other\Phoenix\Images\Logos\logo_v3_whitetext.png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609600"/>
            <a:ext cx="2133600" cy="5385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080424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190625"/>
            <a:ext cx="9144000" cy="1809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52400" y="0"/>
            <a:ext cx="152400" cy="6858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575"/>
            <a:ext cx="9144000" cy="809625"/>
          </a:xfrm>
          <a:prstGeom prst="rect">
            <a:avLst/>
          </a:prstGeom>
        </p:spPr>
      </p:pic>
      <p:pic>
        <p:nvPicPr>
          <p:cNvPr id="10" name="Picture 10" descr="counton_orang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6631780"/>
            <a:ext cx="2286000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seclogo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533400" y="6477000"/>
            <a:ext cx="446266" cy="2238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9" y="71918"/>
            <a:ext cx="1724021" cy="232882"/>
          </a:xfrm>
          <a:prstGeom prst="rect">
            <a:avLst/>
          </a:prstGeom>
        </p:spPr>
      </p:pic>
      <p:pic>
        <p:nvPicPr>
          <p:cNvPr id="13" name="Picture 3" descr="C:\Pubs - All Other\Phoenix\Images\Logos\logo_v3_whitetext.png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609600"/>
            <a:ext cx="2133600" cy="5385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388629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190625"/>
            <a:ext cx="9144000" cy="1809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52400" y="0"/>
            <a:ext cx="152400" cy="6858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575"/>
            <a:ext cx="9144000" cy="809625"/>
          </a:xfrm>
          <a:prstGeom prst="rect">
            <a:avLst/>
          </a:prstGeom>
        </p:spPr>
      </p:pic>
      <p:pic>
        <p:nvPicPr>
          <p:cNvPr id="10" name="Picture 10" descr="counton_orang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6631780"/>
            <a:ext cx="2286000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seclogo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533400" y="6477000"/>
            <a:ext cx="446266" cy="2238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9" y="71918"/>
            <a:ext cx="1724021" cy="232882"/>
          </a:xfrm>
          <a:prstGeom prst="rect">
            <a:avLst/>
          </a:prstGeom>
        </p:spPr>
      </p:pic>
      <p:pic>
        <p:nvPicPr>
          <p:cNvPr id="13" name="Picture 3" descr="C:\Pubs - All Other\Phoenix\Images\Logos\logo_v3_whitetext.png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609600"/>
            <a:ext cx="2133600" cy="5385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67195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ON-0134_divider_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501263" y="2688488"/>
            <a:ext cx="4579020" cy="1225432"/>
          </a:xfrm>
          <a:prstGeom prst="rect">
            <a:avLst/>
          </a:prstGeom>
        </p:spPr>
        <p:txBody>
          <a:bodyPr lIns="0" anchor="ctr" anchorCtr="0">
            <a:normAutofit/>
          </a:bodyPr>
          <a:lstStyle>
            <a:lvl1pPr algn="l">
              <a:defRPr sz="3200" b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Title Divider 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4462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190625"/>
            <a:ext cx="9144000" cy="1809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52400" y="0"/>
            <a:ext cx="152400" cy="6858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575"/>
            <a:ext cx="9144000" cy="809625"/>
          </a:xfrm>
          <a:prstGeom prst="rect">
            <a:avLst/>
          </a:prstGeom>
        </p:spPr>
      </p:pic>
      <p:pic>
        <p:nvPicPr>
          <p:cNvPr id="10" name="Picture 10" descr="counton_orang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6631780"/>
            <a:ext cx="2286000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seclogo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533400" y="6477000"/>
            <a:ext cx="446266" cy="2238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9" y="71918"/>
            <a:ext cx="1724021" cy="232882"/>
          </a:xfrm>
          <a:prstGeom prst="rect">
            <a:avLst/>
          </a:prstGeom>
        </p:spPr>
      </p:pic>
      <p:pic>
        <p:nvPicPr>
          <p:cNvPr id="13" name="Picture 3" descr="C:\Pubs - All Other\Phoenix\Images\Logos\logo_v3_whitetext.png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609600"/>
            <a:ext cx="2133600" cy="5385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32943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190625"/>
            <a:ext cx="9144000" cy="1809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52400" y="0"/>
            <a:ext cx="152400" cy="6858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575"/>
            <a:ext cx="9144000" cy="809625"/>
          </a:xfrm>
          <a:prstGeom prst="rect">
            <a:avLst/>
          </a:prstGeom>
        </p:spPr>
      </p:pic>
      <p:pic>
        <p:nvPicPr>
          <p:cNvPr id="10" name="Picture 10" descr="counton_orang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6631780"/>
            <a:ext cx="2286000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seclogo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533400" y="6477000"/>
            <a:ext cx="446266" cy="2238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9" y="71918"/>
            <a:ext cx="1724021" cy="232882"/>
          </a:xfrm>
          <a:prstGeom prst="rect">
            <a:avLst/>
          </a:prstGeom>
        </p:spPr>
      </p:pic>
      <p:pic>
        <p:nvPicPr>
          <p:cNvPr id="13" name="Picture 3" descr="C:\Pubs - All Other\Phoenix\Images\Logos\logo_v3_whitetext.png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609600"/>
            <a:ext cx="2133600" cy="5385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964397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190625"/>
            <a:ext cx="9144000" cy="1809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52400" y="0"/>
            <a:ext cx="152400" cy="6858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575"/>
            <a:ext cx="9144000" cy="809625"/>
          </a:xfrm>
          <a:prstGeom prst="rect">
            <a:avLst/>
          </a:prstGeom>
        </p:spPr>
      </p:pic>
      <p:pic>
        <p:nvPicPr>
          <p:cNvPr id="10" name="Picture 10" descr="counton_orang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6631780"/>
            <a:ext cx="2286000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seclogo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533400" y="6477000"/>
            <a:ext cx="446266" cy="2238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9" y="71918"/>
            <a:ext cx="1724021" cy="232882"/>
          </a:xfrm>
          <a:prstGeom prst="rect">
            <a:avLst/>
          </a:prstGeom>
        </p:spPr>
      </p:pic>
      <p:pic>
        <p:nvPicPr>
          <p:cNvPr id="13" name="Picture 3" descr="C:\Pubs - All Other\Phoenix\Images\Logos\logo_v3_whitetext.png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609600"/>
            <a:ext cx="2133600" cy="5385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59597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190625"/>
            <a:ext cx="9144000" cy="1809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52400" y="0"/>
            <a:ext cx="152400" cy="6858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575"/>
            <a:ext cx="9144000" cy="809625"/>
          </a:xfrm>
          <a:prstGeom prst="rect">
            <a:avLst/>
          </a:prstGeom>
        </p:spPr>
      </p:pic>
      <p:pic>
        <p:nvPicPr>
          <p:cNvPr id="10" name="Picture 10" descr="counton_orang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6631780"/>
            <a:ext cx="2286000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seclogo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533400" y="6477000"/>
            <a:ext cx="446266" cy="2238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9" y="71918"/>
            <a:ext cx="1724021" cy="232882"/>
          </a:xfrm>
          <a:prstGeom prst="rect">
            <a:avLst/>
          </a:prstGeom>
        </p:spPr>
      </p:pic>
      <p:pic>
        <p:nvPicPr>
          <p:cNvPr id="13" name="Picture 3" descr="C:\Pubs - All Other\Phoenix\Images\Logos\logo_v3_whitetext.png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609600"/>
            <a:ext cx="2133600" cy="5385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39716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190625"/>
            <a:ext cx="9144000" cy="1809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52400" y="0"/>
            <a:ext cx="152400" cy="6858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575"/>
            <a:ext cx="9144000" cy="809625"/>
          </a:xfrm>
          <a:prstGeom prst="rect">
            <a:avLst/>
          </a:prstGeom>
        </p:spPr>
      </p:pic>
      <p:pic>
        <p:nvPicPr>
          <p:cNvPr id="10" name="Picture 10" descr="counton_orang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6631780"/>
            <a:ext cx="2286000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seclogo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533400" y="6477000"/>
            <a:ext cx="446266" cy="2238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9" y="71918"/>
            <a:ext cx="1724021" cy="232882"/>
          </a:xfrm>
          <a:prstGeom prst="rect">
            <a:avLst/>
          </a:prstGeom>
        </p:spPr>
      </p:pic>
      <p:pic>
        <p:nvPicPr>
          <p:cNvPr id="13" name="Picture 3" descr="C:\Pubs - All Other\Phoenix\Images\Logos\logo_v3_whitetext.png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609600"/>
            <a:ext cx="2133600" cy="5385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6337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190625"/>
            <a:ext cx="9144000" cy="1809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52400" y="0"/>
            <a:ext cx="152400" cy="6858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575"/>
            <a:ext cx="9144000" cy="809625"/>
          </a:xfrm>
          <a:prstGeom prst="rect">
            <a:avLst/>
          </a:prstGeom>
        </p:spPr>
      </p:pic>
      <p:pic>
        <p:nvPicPr>
          <p:cNvPr id="10" name="Picture 10" descr="counton_orang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6631780"/>
            <a:ext cx="2286000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seclogo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533400" y="6477000"/>
            <a:ext cx="446266" cy="2238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9" y="71918"/>
            <a:ext cx="1724021" cy="232882"/>
          </a:xfrm>
          <a:prstGeom prst="rect">
            <a:avLst/>
          </a:prstGeom>
        </p:spPr>
      </p:pic>
      <p:pic>
        <p:nvPicPr>
          <p:cNvPr id="13" name="Picture 3" descr="C:\Pubs - All Other\Phoenix\Images\Logos\logo_v3_whitetext.png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609600"/>
            <a:ext cx="2133600" cy="5385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04917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190625"/>
            <a:ext cx="9144000" cy="1809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52400" y="0"/>
            <a:ext cx="152400" cy="6858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575"/>
            <a:ext cx="9144000" cy="809625"/>
          </a:xfrm>
          <a:prstGeom prst="rect">
            <a:avLst/>
          </a:prstGeom>
        </p:spPr>
      </p:pic>
      <p:pic>
        <p:nvPicPr>
          <p:cNvPr id="10" name="Picture 10" descr="counton_orang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6631780"/>
            <a:ext cx="2286000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seclogo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533400" y="6477000"/>
            <a:ext cx="446266" cy="2238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9" y="71918"/>
            <a:ext cx="1724021" cy="232882"/>
          </a:xfrm>
          <a:prstGeom prst="rect">
            <a:avLst/>
          </a:prstGeom>
        </p:spPr>
      </p:pic>
      <p:pic>
        <p:nvPicPr>
          <p:cNvPr id="13" name="Picture 3" descr="C:\Pubs - All Other\Phoenix\Images\Logos\logo_v3_whitetext.png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609600"/>
            <a:ext cx="2133600" cy="5385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060198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190625"/>
            <a:ext cx="9144000" cy="1809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52400" y="0"/>
            <a:ext cx="152400" cy="6858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575"/>
            <a:ext cx="9144000" cy="809625"/>
          </a:xfrm>
          <a:prstGeom prst="rect">
            <a:avLst/>
          </a:prstGeom>
        </p:spPr>
      </p:pic>
      <p:pic>
        <p:nvPicPr>
          <p:cNvPr id="10" name="Picture 10" descr="counton_orang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6631780"/>
            <a:ext cx="2286000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seclogo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533400" y="6477000"/>
            <a:ext cx="446266" cy="2238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9" y="71918"/>
            <a:ext cx="1724021" cy="232882"/>
          </a:xfrm>
          <a:prstGeom prst="rect">
            <a:avLst/>
          </a:prstGeom>
        </p:spPr>
      </p:pic>
      <p:pic>
        <p:nvPicPr>
          <p:cNvPr id="13" name="Picture 3" descr="C:\Pubs - All Other\Phoenix\Images\Logos\logo_v3_whitetext.png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609600"/>
            <a:ext cx="2133600" cy="5385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853404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190625"/>
            <a:ext cx="9144000" cy="1809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52400" y="0"/>
            <a:ext cx="152400" cy="6858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575"/>
            <a:ext cx="9144000" cy="809625"/>
          </a:xfrm>
          <a:prstGeom prst="rect">
            <a:avLst/>
          </a:prstGeom>
        </p:spPr>
      </p:pic>
      <p:pic>
        <p:nvPicPr>
          <p:cNvPr id="10" name="Picture 10" descr="counton_orang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6631780"/>
            <a:ext cx="2286000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seclogo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533400" y="6477000"/>
            <a:ext cx="446266" cy="2238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9" y="71918"/>
            <a:ext cx="1724021" cy="232882"/>
          </a:xfrm>
          <a:prstGeom prst="rect">
            <a:avLst/>
          </a:prstGeom>
        </p:spPr>
      </p:pic>
      <p:pic>
        <p:nvPicPr>
          <p:cNvPr id="13" name="Picture 3" descr="C:\Pubs - All Other\Phoenix\Images\Logos\logo_v3_whitetext.png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609600"/>
            <a:ext cx="2133600" cy="5385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194148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190625"/>
            <a:ext cx="9144000" cy="1809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52400" y="0"/>
            <a:ext cx="152400" cy="6858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575"/>
            <a:ext cx="9144000" cy="809625"/>
          </a:xfrm>
          <a:prstGeom prst="rect">
            <a:avLst/>
          </a:prstGeom>
        </p:spPr>
      </p:pic>
      <p:pic>
        <p:nvPicPr>
          <p:cNvPr id="10" name="Picture 10" descr="counton_orang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6631780"/>
            <a:ext cx="2286000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seclogo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533400" y="6477000"/>
            <a:ext cx="446266" cy="2238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9" y="71918"/>
            <a:ext cx="1724021" cy="232882"/>
          </a:xfrm>
          <a:prstGeom prst="rect">
            <a:avLst/>
          </a:prstGeom>
        </p:spPr>
      </p:pic>
      <p:pic>
        <p:nvPicPr>
          <p:cNvPr id="13" name="Picture 3" descr="C:\Pubs - All Other\Phoenix\Images\Logos\logo_v3_whitetext.png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609600"/>
            <a:ext cx="2133600" cy="5385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3055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58"/>
            <a:ext cx="9144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 userDrawn="1"/>
        </p:nvSpPr>
        <p:spPr>
          <a:xfrm>
            <a:off x="-419100" y="4505558"/>
            <a:ext cx="5343706" cy="1097280"/>
          </a:xfrm>
          <a:prstGeom prst="roundRect">
            <a:avLst>
              <a:gd name="adj" fmla="val 26568"/>
            </a:avLst>
          </a:prstGeom>
          <a:solidFill>
            <a:srgbClr val="1467B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5938"/>
            <a:endParaRPr lang="en-US" sz="30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96863" y="4520168"/>
            <a:ext cx="4627743" cy="1082670"/>
          </a:xfrm>
          <a:prstGeom prst="rect">
            <a:avLst/>
          </a:prstGeom>
        </p:spPr>
        <p:txBody>
          <a:bodyPr lIns="0" anchor="ctr" anchorCtr="0">
            <a:normAutofit/>
          </a:bodyPr>
          <a:lstStyle>
            <a:lvl1pPr algn="l">
              <a:defRPr sz="3200" b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Title Divider 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635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190625"/>
            <a:ext cx="9144000" cy="1809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52400" y="0"/>
            <a:ext cx="152400" cy="6858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575"/>
            <a:ext cx="9144000" cy="809625"/>
          </a:xfrm>
          <a:prstGeom prst="rect">
            <a:avLst/>
          </a:prstGeom>
        </p:spPr>
      </p:pic>
      <p:pic>
        <p:nvPicPr>
          <p:cNvPr id="10" name="Picture 10" descr="counton_orang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6631780"/>
            <a:ext cx="2286000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seclogo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533400" y="6477000"/>
            <a:ext cx="446266" cy="2238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9" y="71918"/>
            <a:ext cx="1724021" cy="232882"/>
          </a:xfrm>
          <a:prstGeom prst="rect">
            <a:avLst/>
          </a:prstGeom>
        </p:spPr>
      </p:pic>
      <p:pic>
        <p:nvPicPr>
          <p:cNvPr id="13" name="Picture 3" descr="C:\Pubs - All Other\Phoenix\Images\Logos\logo_v3_whitetext.png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609600"/>
            <a:ext cx="2133600" cy="5385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060198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190625"/>
            <a:ext cx="9144000" cy="1809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52400" y="0"/>
            <a:ext cx="152400" cy="6858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575"/>
            <a:ext cx="9144000" cy="809625"/>
          </a:xfrm>
          <a:prstGeom prst="rect">
            <a:avLst/>
          </a:prstGeom>
        </p:spPr>
      </p:pic>
      <p:pic>
        <p:nvPicPr>
          <p:cNvPr id="10" name="Picture 10" descr="counton_orang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6631780"/>
            <a:ext cx="2286000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seclogo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533400" y="6477000"/>
            <a:ext cx="446266" cy="2238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9" y="71918"/>
            <a:ext cx="1724021" cy="232882"/>
          </a:xfrm>
          <a:prstGeom prst="rect">
            <a:avLst/>
          </a:prstGeom>
        </p:spPr>
      </p:pic>
      <p:pic>
        <p:nvPicPr>
          <p:cNvPr id="13" name="Picture 3" descr="C:\Pubs - All Other\Phoenix\Images\Logos\logo_v3_whitetext.png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609600"/>
            <a:ext cx="2133600" cy="5385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388629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190625"/>
            <a:ext cx="9144000" cy="1809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52400" y="0"/>
            <a:ext cx="152400" cy="6858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575"/>
            <a:ext cx="9144000" cy="809625"/>
          </a:xfrm>
          <a:prstGeom prst="rect">
            <a:avLst/>
          </a:prstGeom>
        </p:spPr>
      </p:pic>
      <p:pic>
        <p:nvPicPr>
          <p:cNvPr id="10" name="Picture 10" descr="counton_orang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6631780"/>
            <a:ext cx="2286000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seclogo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533400" y="6477000"/>
            <a:ext cx="446266" cy="2238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9" y="71918"/>
            <a:ext cx="1724021" cy="232882"/>
          </a:xfrm>
          <a:prstGeom prst="rect">
            <a:avLst/>
          </a:prstGeom>
        </p:spPr>
      </p:pic>
      <p:pic>
        <p:nvPicPr>
          <p:cNvPr id="13" name="Picture 3" descr="C:\Pubs - All Other\Phoenix\Images\Logos\logo_v3_whitetext.png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609600"/>
            <a:ext cx="2133600" cy="5385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63379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190625"/>
            <a:ext cx="9144000" cy="1809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52400" y="0"/>
            <a:ext cx="152400" cy="6858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575"/>
            <a:ext cx="9144000" cy="809625"/>
          </a:xfrm>
          <a:prstGeom prst="rect">
            <a:avLst/>
          </a:prstGeom>
        </p:spPr>
      </p:pic>
      <p:pic>
        <p:nvPicPr>
          <p:cNvPr id="10" name="Picture 10" descr="counton_orang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6631780"/>
            <a:ext cx="2286000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seclogo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533400" y="6477000"/>
            <a:ext cx="446266" cy="2238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9" y="71918"/>
            <a:ext cx="1724021" cy="232882"/>
          </a:xfrm>
          <a:prstGeom prst="rect">
            <a:avLst/>
          </a:prstGeom>
        </p:spPr>
      </p:pic>
      <p:pic>
        <p:nvPicPr>
          <p:cNvPr id="13" name="Picture 3" descr="C:\Pubs - All Other\Phoenix\Images\Logos\logo_v3_whitetext.png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609600"/>
            <a:ext cx="2133600" cy="5385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39716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3916363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9E3922-B00E-477A-AADD-FFD1535A73B7}" type="datetimeFigureOut">
              <a:rPr lang="en-US"/>
              <a:pPr>
                <a:defRPr/>
              </a:pPr>
              <a:t>11/30/2016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2C447-EBE3-46C3-8FB6-4AF882960A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3358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3916363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A5B27C-0BC2-45D6-ADAA-3672681F6775}" type="datetimeFigureOut">
              <a:rPr lang="en-US"/>
              <a:pPr>
                <a:defRPr/>
              </a:pPr>
              <a:t>11/30/2016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1FC653-4FF2-4638-8496-F51C441FBE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5854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3916363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C7C407-6C09-470C-ABB4-43B84105B205}" type="datetimeFigureOut">
              <a:rPr lang="en-US"/>
              <a:pPr>
                <a:defRPr/>
              </a:pPr>
              <a:t>11/30/2016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49F502-DB6F-4162-BF7F-3F4F936E8F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1525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190625"/>
            <a:ext cx="9144000" cy="1809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52400" y="0"/>
            <a:ext cx="152400" cy="6858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575"/>
            <a:ext cx="9144000" cy="809625"/>
          </a:xfrm>
          <a:prstGeom prst="rect">
            <a:avLst/>
          </a:prstGeom>
        </p:spPr>
      </p:pic>
      <p:pic>
        <p:nvPicPr>
          <p:cNvPr id="10" name="Picture 10" descr="counton_orang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6631780"/>
            <a:ext cx="2286000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seclogo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533400" y="6477000"/>
            <a:ext cx="446266" cy="2238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9" y="71918"/>
            <a:ext cx="1724021" cy="232882"/>
          </a:xfrm>
          <a:prstGeom prst="rect">
            <a:avLst/>
          </a:prstGeom>
        </p:spPr>
      </p:pic>
      <p:pic>
        <p:nvPicPr>
          <p:cNvPr id="13" name="Picture 3" descr="C:\Pubs - All Other\Phoenix\Images\Logos\logo_v3_whitetext.png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609600"/>
            <a:ext cx="2133600" cy="5385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388629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190625"/>
            <a:ext cx="9144000" cy="1809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52400" y="0"/>
            <a:ext cx="152400" cy="6858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575"/>
            <a:ext cx="9144000" cy="809625"/>
          </a:xfrm>
          <a:prstGeom prst="rect">
            <a:avLst/>
          </a:prstGeom>
        </p:spPr>
      </p:pic>
      <p:pic>
        <p:nvPicPr>
          <p:cNvPr id="10" name="Picture 10" descr="counton_orang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6631780"/>
            <a:ext cx="2286000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seclogo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533400" y="6477000"/>
            <a:ext cx="446266" cy="2238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9" y="71918"/>
            <a:ext cx="1724021" cy="232882"/>
          </a:xfrm>
          <a:prstGeom prst="rect">
            <a:avLst/>
          </a:prstGeom>
        </p:spPr>
      </p:pic>
      <p:pic>
        <p:nvPicPr>
          <p:cNvPr id="13" name="Picture 3" descr="C:\Pubs - All Other\Phoenix\Images\Logos\logo_v3_whitetext.png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609600"/>
            <a:ext cx="2133600" cy="5385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388629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190625"/>
            <a:ext cx="9144000" cy="1809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52400" y="0"/>
            <a:ext cx="152400" cy="6858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576"/>
            <a:ext cx="9144000" cy="802878"/>
          </a:xfrm>
          <a:prstGeom prst="rect">
            <a:avLst/>
          </a:prstGeom>
        </p:spPr>
      </p:pic>
      <p:pic>
        <p:nvPicPr>
          <p:cNvPr id="10" name="Picture 10" descr="counton_orang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6631780"/>
            <a:ext cx="2286000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seclogo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533400" y="6477000"/>
            <a:ext cx="446266" cy="2238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9" y="71918"/>
            <a:ext cx="1724021" cy="232882"/>
          </a:xfrm>
          <a:prstGeom prst="rect">
            <a:avLst/>
          </a:prstGeom>
        </p:spPr>
      </p:pic>
      <p:pic>
        <p:nvPicPr>
          <p:cNvPr id="13" name="Picture 3" descr="C:\Pubs - All Other\Phoenix\Images\Logos\logo_v3_whitetext.png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609600"/>
            <a:ext cx="2133600" cy="5385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46888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utterstock_275789804_4PP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7" name="Rounded Rectangle 6"/>
          <p:cNvSpPr/>
          <p:nvPr userDrawn="1"/>
        </p:nvSpPr>
        <p:spPr>
          <a:xfrm>
            <a:off x="-307841" y="919758"/>
            <a:ext cx="6090960" cy="1097280"/>
          </a:xfrm>
          <a:prstGeom prst="roundRect">
            <a:avLst>
              <a:gd name="adj" fmla="val 26568"/>
            </a:avLst>
          </a:prstGeom>
          <a:solidFill>
            <a:srgbClr val="1467B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30338"/>
            <a:endParaRPr lang="en-US" sz="31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69656" y="934368"/>
            <a:ext cx="4627743" cy="1082670"/>
          </a:xfrm>
          <a:prstGeom prst="rect">
            <a:avLst/>
          </a:prstGeom>
        </p:spPr>
        <p:txBody>
          <a:bodyPr lIns="0" anchor="ctr" anchorCtr="0">
            <a:normAutofit/>
          </a:bodyPr>
          <a:lstStyle>
            <a:lvl1pPr algn="l">
              <a:defRPr sz="3200" b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Title Divider 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8955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190625"/>
            <a:ext cx="9144000" cy="1809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52400" y="0"/>
            <a:ext cx="152400" cy="6858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576"/>
            <a:ext cx="9144000" cy="802878"/>
          </a:xfrm>
          <a:prstGeom prst="rect">
            <a:avLst/>
          </a:prstGeom>
        </p:spPr>
      </p:pic>
      <p:pic>
        <p:nvPicPr>
          <p:cNvPr id="10" name="Picture 10" descr="counton_orang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6631780"/>
            <a:ext cx="2286000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seclogo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533400" y="6477000"/>
            <a:ext cx="446266" cy="2238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9" y="71918"/>
            <a:ext cx="1724021" cy="232882"/>
          </a:xfrm>
          <a:prstGeom prst="rect">
            <a:avLst/>
          </a:prstGeom>
        </p:spPr>
      </p:pic>
      <p:pic>
        <p:nvPicPr>
          <p:cNvPr id="13" name="Picture 3" descr="C:\Pubs - All Other\Phoenix\Images\Logos\logo_v3_whitetext.png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609600"/>
            <a:ext cx="2133600" cy="5385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468881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190625"/>
            <a:ext cx="9144000" cy="1809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52400" y="0"/>
            <a:ext cx="152400" cy="6858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576"/>
            <a:ext cx="9144000" cy="802878"/>
          </a:xfrm>
          <a:prstGeom prst="rect">
            <a:avLst/>
          </a:prstGeom>
        </p:spPr>
      </p:pic>
      <p:pic>
        <p:nvPicPr>
          <p:cNvPr id="10" name="Picture 10" descr="counton_orang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6631780"/>
            <a:ext cx="2286000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seclogo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533400" y="6477000"/>
            <a:ext cx="446266" cy="2238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9" y="71918"/>
            <a:ext cx="1724021" cy="232882"/>
          </a:xfrm>
          <a:prstGeom prst="rect">
            <a:avLst/>
          </a:prstGeom>
        </p:spPr>
      </p:pic>
      <p:pic>
        <p:nvPicPr>
          <p:cNvPr id="13" name="Picture 3" descr="C:\Pubs - All Other\Phoenix\Images\Logos\logo_v3_whitetext.png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609600"/>
            <a:ext cx="2133600" cy="5385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526344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190625"/>
            <a:ext cx="9144000" cy="1809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52400" y="0"/>
            <a:ext cx="152400" cy="6858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576"/>
            <a:ext cx="9144000" cy="802878"/>
          </a:xfrm>
          <a:prstGeom prst="rect">
            <a:avLst/>
          </a:prstGeom>
        </p:spPr>
      </p:pic>
      <p:pic>
        <p:nvPicPr>
          <p:cNvPr id="10" name="Picture 10" descr="counton_orang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6631780"/>
            <a:ext cx="2286000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seclogo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533400" y="6477000"/>
            <a:ext cx="446266" cy="2238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9" y="71918"/>
            <a:ext cx="1724021" cy="232882"/>
          </a:xfrm>
          <a:prstGeom prst="rect">
            <a:avLst/>
          </a:prstGeom>
        </p:spPr>
      </p:pic>
      <p:pic>
        <p:nvPicPr>
          <p:cNvPr id="13" name="Picture 3" descr="C:\Pubs - All Other\Phoenix\Images\Logos\logo_v3_whitetext.png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609600"/>
            <a:ext cx="2133600" cy="5385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52634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Stock_000068712229_Large_4PP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68108"/>
          </a:xfrm>
          <a:prstGeom prst="rect">
            <a:avLst/>
          </a:prstGeom>
        </p:spPr>
      </p:pic>
      <p:sp>
        <p:nvSpPr>
          <p:cNvPr id="7" name="Rounded Rectangle 6"/>
          <p:cNvSpPr/>
          <p:nvPr userDrawn="1"/>
        </p:nvSpPr>
        <p:spPr>
          <a:xfrm>
            <a:off x="-1027163" y="3438318"/>
            <a:ext cx="6090960" cy="1097280"/>
          </a:xfrm>
          <a:prstGeom prst="roundRect">
            <a:avLst>
              <a:gd name="adj" fmla="val 26568"/>
            </a:avLst>
          </a:prstGeom>
          <a:solidFill>
            <a:srgbClr val="1467B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30338"/>
            <a:endParaRPr lang="en-US" sz="31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69656" y="3438318"/>
            <a:ext cx="4627743" cy="1082670"/>
          </a:xfrm>
          <a:prstGeom prst="rect">
            <a:avLst/>
          </a:prstGeom>
        </p:spPr>
        <p:txBody>
          <a:bodyPr lIns="0" anchor="ctr" anchorCtr="0">
            <a:normAutofit/>
          </a:bodyPr>
          <a:lstStyle>
            <a:lvl1pPr algn="l">
              <a:defRPr sz="3200" b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Title Divider 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8188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utterstock_275800319_4PPT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7" name="Rounded Rectangle 6"/>
          <p:cNvSpPr/>
          <p:nvPr userDrawn="1"/>
        </p:nvSpPr>
        <p:spPr>
          <a:xfrm>
            <a:off x="3957919" y="3446958"/>
            <a:ext cx="6090960" cy="1097280"/>
          </a:xfrm>
          <a:prstGeom prst="roundRect">
            <a:avLst>
              <a:gd name="adj" fmla="val 26568"/>
            </a:avLst>
          </a:prstGeom>
          <a:solidFill>
            <a:srgbClr val="1467B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30338"/>
            <a:endParaRPr lang="en-US" sz="31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4331584" y="3446958"/>
            <a:ext cx="4627743" cy="1082670"/>
          </a:xfrm>
          <a:prstGeom prst="rect">
            <a:avLst/>
          </a:prstGeom>
        </p:spPr>
        <p:txBody>
          <a:bodyPr lIns="0" anchor="ctr" anchorCtr="0">
            <a:normAutofit/>
          </a:bodyPr>
          <a:lstStyle>
            <a:lvl1pPr algn="l">
              <a:defRPr sz="3200" b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Title Divider 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924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Stock_000022552122_Double_4PPT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0" y="0"/>
            <a:ext cx="9195494" cy="6858000"/>
          </a:xfrm>
          <a:prstGeom prst="rect">
            <a:avLst/>
          </a:prstGeom>
        </p:spPr>
      </p:pic>
      <p:sp>
        <p:nvSpPr>
          <p:cNvPr id="7" name="Rounded Rectangle 6"/>
          <p:cNvSpPr/>
          <p:nvPr userDrawn="1"/>
        </p:nvSpPr>
        <p:spPr>
          <a:xfrm>
            <a:off x="-750695" y="2194158"/>
            <a:ext cx="6090960" cy="1097280"/>
          </a:xfrm>
          <a:prstGeom prst="roundRect">
            <a:avLst>
              <a:gd name="adj" fmla="val 26568"/>
            </a:avLst>
          </a:prstGeom>
          <a:solidFill>
            <a:srgbClr val="1467B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30338"/>
            <a:endParaRPr lang="en-US" sz="31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52377" y="2208366"/>
            <a:ext cx="4627743" cy="1082670"/>
          </a:xfrm>
          <a:prstGeom prst="rect">
            <a:avLst/>
          </a:prstGeom>
        </p:spPr>
        <p:txBody>
          <a:bodyPr lIns="0" anchor="ctr" anchorCtr="0">
            <a:normAutofit/>
          </a:bodyPr>
          <a:lstStyle>
            <a:lvl1pPr algn="l">
              <a:defRPr sz="3200" b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Title Divider 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696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Stock_000020685389_XXXLarge_4PPT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r="-11111"/>
          <a:stretch/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7" name="Rounded Rectangle 6"/>
          <p:cNvSpPr/>
          <p:nvPr userDrawn="1"/>
        </p:nvSpPr>
        <p:spPr>
          <a:xfrm>
            <a:off x="4009756" y="4881198"/>
            <a:ext cx="6090960" cy="1097280"/>
          </a:xfrm>
          <a:prstGeom prst="roundRect">
            <a:avLst>
              <a:gd name="adj" fmla="val 26568"/>
            </a:avLst>
          </a:prstGeom>
          <a:solidFill>
            <a:srgbClr val="1467B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30338"/>
            <a:endParaRPr lang="en-US" sz="31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4392062" y="4895808"/>
            <a:ext cx="4627743" cy="1082670"/>
          </a:xfrm>
          <a:prstGeom prst="rect">
            <a:avLst/>
          </a:prstGeom>
        </p:spPr>
        <p:txBody>
          <a:bodyPr lIns="0" anchor="ctr" anchorCtr="0">
            <a:normAutofit/>
          </a:bodyPr>
          <a:lstStyle>
            <a:lvl1pPr algn="l">
              <a:defRPr sz="3200" b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Title Divider 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208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tock_000025223201_Full_4PPT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67" b="1401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ounded Rectangle 6"/>
          <p:cNvSpPr/>
          <p:nvPr userDrawn="1"/>
        </p:nvSpPr>
        <p:spPr>
          <a:xfrm>
            <a:off x="-750695" y="4561518"/>
            <a:ext cx="6090960" cy="1097280"/>
          </a:xfrm>
          <a:prstGeom prst="roundRect">
            <a:avLst>
              <a:gd name="adj" fmla="val 26568"/>
            </a:avLst>
          </a:prstGeom>
          <a:solidFill>
            <a:srgbClr val="1467B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30338"/>
            <a:endParaRPr lang="en-US" sz="31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91899" y="4561518"/>
            <a:ext cx="4627743" cy="1082670"/>
          </a:xfrm>
          <a:prstGeom prst="rect">
            <a:avLst/>
          </a:prstGeom>
        </p:spPr>
        <p:txBody>
          <a:bodyPr lIns="0" anchor="ctr" anchorCtr="0">
            <a:normAutofit/>
          </a:bodyPr>
          <a:lstStyle>
            <a:lvl1pPr algn="l">
              <a:defRPr sz="3200" b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Title Divider 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497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C1014-25E9-0A48-963F-91EF6B7CDFE5}" type="datetimeFigureOut">
              <a:rPr lang="en-US" smtClean="0"/>
              <a:pPr/>
              <a:t>11/30/2016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2BDD5C-D732-BE4C-8460-43FDD5FE139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KON-0134_Main_Slide.jpg"/>
          <p:cNvPicPr>
            <a:picLocks noChangeAspect="1"/>
          </p:cNvPicPr>
          <p:nvPr userDrawn="1"/>
        </p:nvPicPr>
        <p:blipFill rotWithShape="1"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77"/>
          <a:stretch/>
        </p:blipFill>
        <p:spPr>
          <a:xfrm>
            <a:off x="0" y="5477932"/>
            <a:ext cx="9144000" cy="1380067"/>
          </a:xfrm>
          <a:prstGeom prst="rect">
            <a:avLst/>
          </a:prstGeom>
        </p:spPr>
      </p:pic>
      <p:pic>
        <p:nvPicPr>
          <p:cNvPr id="10" name="Picture 9" descr="Konica-GivingShape-Lock-Up.png"/>
          <p:cNvPicPr>
            <a:picLocks noChangeAspect="1"/>
          </p:cNvPicPr>
          <p:nvPr userDrawn="1"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604"/>
            <a:ext cx="3048000" cy="88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969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4" r:id="rId3"/>
    <p:sldLayoutId id="2147483662" r:id="rId4"/>
    <p:sldLayoutId id="2147483668" r:id="rId5"/>
    <p:sldLayoutId id="2147483669" r:id="rId6"/>
    <p:sldLayoutId id="2147483663" r:id="rId7"/>
    <p:sldLayoutId id="2147483670" r:id="rId8"/>
    <p:sldLayoutId id="2147483664" r:id="rId9"/>
    <p:sldLayoutId id="2147483665" r:id="rId10"/>
    <p:sldLayoutId id="2147483667" r:id="rId11"/>
    <p:sldLayoutId id="2147483666" r:id="rId12"/>
    <p:sldLayoutId id="2147483650" r:id="rId13"/>
    <p:sldLayoutId id="2147483653" r:id="rId14"/>
    <p:sldLayoutId id="2147483652" r:id="rId15"/>
    <p:sldLayoutId id="2147483671" r:id="rId16"/>
    <p:sldLayoutId id="2147483672" r:id="rId17"/>
    <p:sldLayoutId id="2147483673" r:id="rId18"/>
    <p:sldLayoutId id="2147483674" r:id="rId19"/>
    <p:sldLayoutId id="2147483675" r:id="rId20"/>
    <p:sldLayoutId id="2147483676" r:id="rId21"/>
    <p:sldLayoutId id="2147483677" r:id="rId22"/>
    <p:sldLayoutId id="2147483678" r:id="rId23"/>
    <p:sldLayoutId id="2147483679" r:id="rId24"/>
    <p:sldLayoutId id="2147483680" r:id="rId25"/>
    <p:sldLayoutId id="2147483681" r:id="rId26"/>
    <p:sldLayoutId id="2147483682" r:id="rId27"/>
    <p:sldLayoutId id="2147483683" r:id="rId28"/>
    <p:sldLayoutId id="2147483684" r:id="rId29"/>
    <p:sldLayoutId id="2147483685" r:id="rId30"/>
    <p:sldLayoutId id="2147483686" r:id="rId31"/>
    <p:sldLayoutId id="2147483687" r:id="rId32"/>
    <p:sldLayoutId id="2147483688" r:id="rId33"/>
    <p:sldLayoutId id="2147483690" r:id="rId34"/>
    <p:sldLayoutId id="2147483691" r:id="rId35"/>
    <p:sldLayoutId id="2147483692" r:id="rId36"/>
    <p:sldLayoutId id="2147483693" r:id="rId37"/>
    <p:sldLayoutId id="2147483694" r:id="rId38"/>
    <p:sldLayoutId id="2147483695" r:id="rId39"/>
    <p:sldLayoutId id="2147483696" r:id="rId40"/>
    <p:sldLayoutId id="2147483697" r:id="rId41"/>
    <p:sldLayoutId id="2147483698" r:id="rId42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://styx.sep.net/~mimetnet/onbase.ogv" TargetMode="Externa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Relationship Id="rId5" Type="http://schemas.openxmlformats.org/officeDocument/2006/relationships/comments" Target="../comments/comment1.xml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Dispatcher Phoenix Healthcare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shape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5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200" y="1878169"/>
            <a:ext cx="5072062" cy="52324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spcAft>
                <a:spcPts val="1200"/>
              </a:spcAft>
              <a:buFont typeface="Wingdings" pitchFamily="2" charset="2"/>
              <a:buChar char="ü"/>
              <a:defRPr/>
            </a:pP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Folder Browsing -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Browse through a Windows Explorer-like view of PC folder structure to find patient’s folder – directly at the MFP</a:t>
            </a:r>
          </a:p>
          <a:p>
            <a:pPr marL="457200" indent="-457200">
              <a:spcAft>
                <a:spcPts val="1200"/>
              </a:spcAft>
              <a:buFont typeface="Wingdings" pitchFamily="2" charset="2"/>
              <a:buChar char="ü"/>
              <a:defRPr/>
            </a:pP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OnBase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Connector -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Scan, index, and upload charts, lab reports, claims, etc. into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OnBase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by Hyland Software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OnBase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is a critical enterprise content management system product used within healthcare market (particularly with many Epic EHR users)</a:t>
            </a:r>
          </a:p>
          <a:p>
            <a:pPr marL="457200" indent="-457200">
              <a:spcAft>
                <a:spcPts val="1200"/>
              </a:spcAft>
              <a:buFont typeface="Wingdings" pitchFamily="2" charset="2"/>
              <a:buChar char="ü"/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Aft>
                <a:spcPts val="1200"/>
              </a:spcAft>
              <a:buFont typeface="Wingdings" pitchFamily="2" charset="2"/>
              <a:buChar char="ü"/>
              <a:defRPr/>
            </a:pPr>
            <a:endParaRPr lang="en-US" sz="2400" b="1" i="1" dirty="0">
              <a:solidFill>
                <a:srgbClr val="29A6DE"/>
              </a:solidFill>
              <a:latin typeface="+mn-lt"/>
            </a:endParaRPr>
          </a:p>
        </p:txBody>
      </p:sp>
      <p:pic>
        <p:nvPicPr>
          <p:cNvPr id="1024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425" y="2282825"/>
            <a:ext cx="2898775" cy="211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475" y="3919538"/>
            <a:ext cx="1546225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 Placeholder 3"/>
          <p:cNvSpPr txBox="1">
            <a:spLocks/>
          </p:cNvSpPr>
          <p:nvPr/>
        </p:nvSpPr>
        <p:spPr bwMode="auto">
          <a:xfrm>
            <a:off x="457200" y="1143000"/>
            <a:ext cx="8172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Helvetica" pitchFamily="2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Helvetica" pitchFamily="2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Helvetica" pitchFamily="2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 b="1">
                <a:solidFill>
                  <a:schemeClr val="tx1"/>
                </a:solidFill>
                <a:latin typeface="Helvetica" pitchFamily="2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 b="1">
                <a:solidFill>
                  <a:schemeClr val="tx1"/>
                </a:solidFill>
                <a:latin typeface="Helvetica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Helvetica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Helvetica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Helvetica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Helvetica" pitchFamily="2" charset="0"/>
              </a:defRPr>
            </a:lvl9pPr>
          </a:lstStyle>
          <a:p>
            <a:pPr>
              <a:buFont typeface="Arial" charset="0"/>
              <a:buNone/>
            </a:pPr>
            <a:r>
              <a:rPr lang="en-US" altLang="en-US" sz="2400" b="1">
                <a:solidFill>
                  <a:srgbClr val="0070C0"/>
                </a:solidFill>
                <a:latin typeface="Arial" charset="0"/>
                <a:cs typeface="Arial" charset="0"/>
              </a:rPr>
              <a:t>Use Case </a:t>
            </a:r>
            <a:r>
              <a:rPr lang="en-US" altLang="en-US" sz="2400" b="1" i="1">
                <a:latin typeface="Arial" charset="0"/>
                <a:cs typeface="Arial" charset="0"/>
              </a:rPr>
              <a:t>Scan, Index, and Distribute Patient Records</a:t>
            </a:r>
          </a:p>
        </p:txBody>
      </p:sp>
    </p:spTree>
    <p:extLst>
      <p:ext uri="{BB962C8B-B14F-4D97-AF65-F5344CB8AC3E}">
        <p14:creationId xmlns:p14="http://schemas.microsoft.com/office/powerpoint/2010/main" val="115402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 txBox="1">
            <a:spLocks/>
          </p:cNvSpPr>
          <p:nvPr/>
        </p:nvSpPr>
        <p:spPr bwMode="auto">
          <a:xfrm>
            <a:off x="295120" y="1947074"/>
            <a:ext cx="4827181" cy="2755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marR="0" lvl="2" indent="-4524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Keyword Assignment</a:t>
            </a:r>
          </a:p>
          <a:p>
            <a:pPr marL="914400" marR="0" lvl="2" indent="-4524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Pre-Scan Keyword Validation</a:t>
            </a:r>
          </a:p>
          <a:p>
            <a:pPr marL="914400" marR="0" lvl="2" indent="-4524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Distribute to Document Types and Scan-Queues</a:t>
            </a:r>
          </a:p>
          <a:p>
            <a:pPr marL="914400" marR="0" lvl="2" indent="-4524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Navigate Groups, Types, and Scan-Queues</a:t>
            </a:r>
          </a:p>
        </p:txBody>
      </p:sp>
      <p:pic>
        <p:nvPicPr>
          <p:cNvPr id="6" name="Picture 4" descr="C:\Documents and Settings\Administrator\Desktop\onbase-groups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486" y="1947074"/>
            <a:ext cx="3835644" cy="2966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About the OnBase Connector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98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375400" y="2514600"/>
            <a:ext cx="2538413" cy="3284538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41338" y="2312988"/>
            <a:ext cx="5233987" cy="42164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spcAft>
                <a:spcPts val="1200"/>
              </a:spcAft>
              <a:buFont typeface="Wingdings" pitchFamily="2" charset="2"/>
              <a:buChar char="ü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Find and redact PHI (Protected Health Information) from documents such as explanation of benefits (EOBs), claims forms, etc. using intelligent redaction technology</a:t>
            </a:r>
          </a:p>
          <a:p>
            <a:pPr marL="457200" indent="-457200">
              <a:spcAft>
                <a:spcPts val="1200"/>
              </a:spcAft>
              <a:buFont typeface="Wingdings" pitchFamily="2" charset="2"/>
              <a:buChar char="ü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Convert records to password-protected PDFs </a:t>
            </a:r>
          </a:p>
          <a:p>
            <a:pPr marL="457200" indent="-457200">
              <a:spcAft>
                <a:spcPts val="1200"/>
              </a:spcAft>
              <a:buFont typeface="Wingdings" pitchFamily="2" charset="2"/>
              <a:buChar char="ü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Support for HID authentication and audit trails</a:t>
            </a:r>
          </a:p>
          <a:p>
            <a:pPr marL="457200" indent="-457200">
              <a:spcAft>
                <a:spcPts val="1200"/>
              </a:spcAft>
              <a:buFont typeface="Wingdings" pitchFamily="2" charset="2"/>
              <a:buChar char="ü"/>
              <a:defRPr/>
            </a:pPr>
            <a:endParaRPr lang="en-US" sz="2400" dirty="0">
              <a:latin typeface="+mn-lt"/>
            </a:endParaRPr>
          </a:p>
          <a:p>
            <a:pPr>
              <a:spcAft>
                <a:spcPts val="1200"/>
              </a:spcAft>
              <a:defRPr/>
            </a:pPr>
            <a:endParaRPr lang="en-US" sz="2400" dirty="0"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012113" y="2743200"/>
            <a:ext cx="661987" cy="1460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Isosceles Triangle 12"/>
          <p:cNvSpPr/>
          <p:nvPr/>
        </p:nvSpPr>
        <p:spPr>
          <a:xfrm rot="4805767">
            <a:off x="7213601" y="2443162"/>
            <a:ext cx="696912" cy="1757363"/>
          </a:xfrm>
          <a:prstGeom prst="triangle">
            <a:avLst>
              <a:gd name="adj" fmla="val 0"/>
            </a:avLst>
          </a:prstGeom>
          <a:solidFill>
            <a:schemeClr val="accent4">
              <a:lumMod val="60000"/>
              <a:lumOff val="40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127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738" y="2932113"/>
            <a:ext cx="1216025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8012113" y="3733800"/>
            <a:ext cx="647700" cy="144463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Isosceles Triangle 15"/>
          <p:cNvSpPr/>
          <p:nvPr/>
        </p:nvSpPr>
        <p:spPr>
          <a:xfrm rot="3862093">
            <a:off x="7001669" y="3429794"/>
            <a:ext cx="758825" cy="2620963"/>
          </a:xfrm>
          <a:prstGeom prst="triangle">
            <a:avLst>
              <a:gd name="adj" fmla="val 0"/>
            </a:avLst>
          </a:prstGeom>
          <a:solidFill>
            <a:schemeClr val="accent4">
              <a:lumMod val="60000"/>
              <a:lumOff val="40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1273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325" y="4448175"/>
            <a:ext cx="1198563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4" name="Text Placeholder 3"/>
          <p:cNvSpPr txBox="1">
            <a:spLocks/>
          </p:cNvSpPr>
          <p:nvPr/>
        </p:nvSpPr>
        <p:spPr bwMode="auto">
          <a:xfrm>
            <a:off x="457200" y="1143000"/>
            <a:ext cx="84566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487488" indent="-148748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Helvetica" pitchFamily="2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Helvetica" pitchFamily="2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Helvetica" pitchFamily="2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 b="1">
                <a:solidFill>
                  <a:schemeClr val="tx1"/>
                </a:solidFill>
                <a:latin typeface="Helvetica" pitchFamily="2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 b="1">
                <a:solidFill>
                  <a:schemeClr val="tx1"/>
                </a:solidFill>
                <a:latin typeface="Helvetica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Helvetica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Helvetica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Helvetica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Helvetica" pitchFamily="2" charset="0"/>
              </a:defRPr>
            </a:lvl9pPr>
          </a:lstStyle>
          <a:p>
            <a:pPr>
              <a:buFont typeface="Arial" charset="0"/>
              <a:buNone/>
            </a:pPr>
            <a:r>
              <a:rPr lang="en-US" altLang="en-US" sz="2400" b="1">
                <a:solidFill>
                  <a:srgbClr val="0070C0"/>
                </a:solidFill>
                <a:latin typeface="Arial" charset="0"/>
                <a:cs typeface="Arial" charset="0"/>
              </a:rPr>
              <a:t>Use Case </a:t>
            </a:r>
            <a:r>
              <a:rPr lang="en-US" altLang="en-US" sz="2400" b="1" i="1">
                <a:latin typeface="Arial" charset="0"/>
                <a:cs typeface="Arial" charset="0"/>
              </a:rPr>
              <a:t>Protect Patient Information &amp; Maintain Security Standards</a:t>
            </a:r>
          </a:p>
        </p:txBody>
      </p:sp>
    </p:spTree>
    <p:extLst>
      <p:ext uri="{BB962C8B-B14F-4D97-AF65-F5344CB8AC3E}">
        <p14:creationId xmlns:p14="http://schemas.microsoft.com/office/powerpoint/2010/main" val="12249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9" descr="C:\Users\mike\Documents\images\pictures\Stock\ThinkStock\4762255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738" y="1811338"/>
            <a:ext cx="2673350" cy="400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41338" y="2312988"/>
            <a:ext cx="5097462" cy="27686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ü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Automatically convert clinical notes, lab reports, medical claims, etc. to a variety of PDF and Microsoft Office formats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ü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Supported PDF formats include PDF Searchable for keyword searching and PDF/A for long-term archiving</a:t>
            </a:r>
          </a:p>
          <a:p>
            <a:pPr marL="457200" indent="-457200">
              <a:spcAft>
                <a:spcPts val="1200"/>
              </a:spcAft>
              <a:buFont typeface="Wingdings" pitchFamily="2" charset="2"/>
              <a:buChar char="ü"/>
              <a:defRPr/>
            </a:pPr>
            <a:endParaRPr lang="en-US" sz="2400" dirty="0">
              <a:latin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337425" y="3962400"/>
            <a:ext cx="1541463" cy="199390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Isosceles Triangle 10"/>
          <p:cNvSpPr/>
          <p:nvPr/>
        </p:nvSpPr>
        <p:spPr>
          <a:xfrm rot="4805767">
            <a:off x="7015163" y="4697413"/>
            <a:ext cx="696912" cy="1757362"/>
          </a:xfrm>
          <a:prstGeom prst="triangle">
            <a:avLst>
              <a:gd name="adj" fmla="val 13379"/>
            </a:avLst>
          </a:prstGeom>
          <a:solidFill>
            <a:schemeClr val="accent4">
              <a:lumMod val="60000"/>
              <a:lumOff val="40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2294" name="Picture 4" descr="C:\Users\mike\Documents\work\Presentations\phoenix\px_process_convert_pdf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100" y="5181600"/>
            <a:ext cx="1239838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Text Placeholder 3"/>
          <p:cNvSpPr txBox="1">
            <a:spLocks/>
          </p:cNvSpPr>
          <p:nvPr/>
        </p:nvSpPr>
        <p:spPr bwMode="auto">
          <a:xfrm>
            <a:off x="457200" y="1143000"/>
            <a:ext cx="8134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Helvetica" pitchFamily="2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Helvetica" pitchFamily="2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Helvetica" pitchFamily="2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 b="1">
                <a:solidFill>
                  <a:schemeClr val="tx1"/>
                </a:solidFill>
                <a:latin typeface="Helvetica" pitchFamily="2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 b="1">
                <a:solidFill>
                  <a:schemeClr val="tx1"/>
                </a:solidFill>
                <a:latin typeface="Helvetica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Helvetica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Helvetica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Helvetica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Helvetica" pitchFamily="2" charset="0"/>
              </a:defRPr>
            </a:lvl9pPr>
          </a:lstStyle>
          <a:p>
            <a:pPr>
              <a:buFont typeface="Arial" charset="0"/>
              <a:buNone/>
            </a:pPr>
            <a:r>
              <a:rPr lang="en-US" altLang="en-US" sz="2400" b="1">
                <a:solidFill>
                  <a:srgbClr val="0070C0"/>
                </a:solidFill>
                <a:latin typeface="Arial" charset="0"/>
                <a:cs typeface="Arial" charset="0"/>
              </a:rPr>
              <a:t>Use Case </a:t>
            </a:r>
            <a:r>
              <a:rPr lang="en-US" altLang="en-US" sz="2400" b="1" i="1">
                <a:latin typeface="Arial" charset="0"/>
                <a:cs typeface="Arial" charset="0"/>
              </a:rPr>
              <a:t>Access Medical Records Quickly</a:t>
            </a:r>
          </a:p>
        </p:txBody>
      </p:sp>
    </p:spTree>
    <p:extLst>
      <p:ext uri="{BB962C8B-B14F-4D97-AF65-F5344CB8AC3E}">
        <p14:creationId xmlns:p14="http://schemas.microsoft.com/office/powerpoint/2010/main" val="124438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41338" y="2312988"/>
            <a:ext cx="3528244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1200"/>
              </a:spcAft>
              <a:buFont typeface="Wingdings" pitchFamily="2" charset="2"/>
              <a:buChar char="ü"/>
              <a:defRPr/>
            </a:pPr>
            <a:r>
              <a:rPr lang="en-US" sz="2400" dirty="0">
                <a:latin typeface="+mn-lt"/>
              </a:rPr>
              <a:t>Access patient information directly from MFP to process/index records</a:t>
            </a:r>
          </a:p>
          <a:p>
            <a:pPr marL="457200" indent="-457200">
              <a:spcAft>
                <a:spcPts val="1200"/>
              </a:spcAft>
              <a:buFont typeface="Wingdings" pitchFamily="2" charset="2"/>
              <a:buChar char="ü"/>
              <a:defRPr/>
            </a:pPr>
            <a:r>
              <a:rPr lang="en-US" sz="2400" dirty="0">
                <a:latin typeface="+mn-lt"/>
              </a:rPr>
              <a:t>Pull information from ODBC-compliant databases for display on MFP control panel</a:t>
            </a:r>
          </a:p>
        </p:txBody>
      </p:sp>
      <p:sp>
        <p:nvSpPr>
          <p:cNvPr id="13315" name="Text Placeholder 3"/>
          <p:cNvSpPr txBox="1">
            <a:spLocks/>
          </p:cNvSpPr>
          <p:nvPr/>
        </p:nvSpPr>
        <p:spPr bwMode="auto">
          <a:xfrm>
            <a:off x="457200" y="1143000"/>
            <a:ext cx="8255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Helvetica" pitchFamily="2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Helvetica" pitchFamily="2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Helvetica" pitchFamily="2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 b="1">
                <a:solidFill>
                  <a:schemeClr val="tx1"/>
                </a:solidFill>
                <a:latin typeface="Helvetica" pitchFamily="2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 b="1">
                <a:solidFill>
                  <a:schemeClr val="tx1"/>
                </a:solidFill>
                <a:latin typeface="Helvetica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Helvetica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Helvetica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Helvetica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Helvetica" pitchFamily="2" charset="0"/>
              </a:defRPr>
            </a:lvl9pPr>
          </a:lstStyle>
          <a:p>
            <a:pPr>
              <a:buFont typeface="Arial" charset="0"/>
              <a:buNone/>
            </a:pPr>
            <a:r>
              <a:rPr lang="en-US" altLang="en-US" sz="2400" b="1">
                <a:solidFill>
                  <a:srgbClr val="0070C0"/>
                </a:solidFill>
                <a:latin typeface="Arial" charset="0"/>
                <a:cs typeface="Arial" charset="0"/>
              </a:rPr>
              <a:t>Use Case </a:t>
            </a:r>
            <a:r>
              <a:rPr lang="en-US" altLang="en-US" sz="2400" b="1" i="1">
                <a:latin typeface="Arial" charset="0"/>
                <a:cs typeface="Arial" charset="0"/>
              </a:rPr>
              <a:t>Look Up Patient Information at the MFP</a:t>
            </a:r>
          </a:p>
        </p:txBody>
      </p:sp>
      <p:pic>
        <p:nvPicPr>
          <p:cNvPr id="13316" name="Picture 7" descr="D:\Pubs - All Other\Phoenix\Images\Screenshots\patient-looku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576" y="2274888"/>
            <a:ext cx="4068624" cy="298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9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ChangeArrowheads="1"/>
          </p:cNvSpPr>
          <p:nvPr/>
        </p:nvSpPr>
        <p:spPr bwMode="auto">
          <a:xfrm>
            <a:off x="457200" y="1848897"/>
            <a:ext cx="4127500" cy="2831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Helvetica" pitchFamily="2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Helvetica" pitchFamily="2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Helvetica" pitchFamily="2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 b="1">
                <a:solidFill>
                  <a:schemeClr val="tx1"/>
                </a:solidFill>
                <a:latin typeface="Helvetica" pitchFamily="2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 b="1">
                <a:solidFill>
                  <a:schemeClr val="tx1"/>
                </a:solidFill>
                <a:latin typeface="Helvetica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Helvetica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Helvetica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Helvetica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Helvetica" pitchFamily="2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ü"/>
            </a:pPr>
            <a:r>
              <a:rPr lang="en-US" altLang="en-US" sz="2400" dirty="0">
                <a:latin typeface="Arial" charset="0"/>
                <a:cs typeface="Arial" charset="0"/>
              </a:rPr>
              <a:t>Capture and process important patient health information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ü"/>
            </a:pPr>
            <a:r>
              <a:rPr lang="en-US" altLang="en-US" sz="2400" dirty="0">
                <a:latin typeface="Arial" charset="0"/>
                <a:cs typeface="Arial" charset="0"/>
              </a:rPr>
              <a:t>Automatically index, split, rename, and route medical records using barcodes </a:t>
            </a:r>
            <a:endParaRPr lang="en-US" altLang="en-US" sz="2400" b="1" i="1" dirty="0">
              <a:latin typeface="Arial" charset="0"/>
              <a:cs typeface="Arial" charset="0"/>
            </a:endParaRPr>
          </a:p>
        </p:txBody>
      </p:sp>
      <p:pic>
        <p:nvPicPr>
          <p:cNvPr id="1433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"/>
          <a:stretch>
            <a:fillRect/>
          </a:stretch>
        </p:blipFill>
        <p:spPr bwMode="auto">
          <a:xfrm>
            <a:off x="5254625" y="2312988"/>
            <a:ext cx="3228975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188" y="4859338"/>
            <a:ext cx="1704975" cy="98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 Placeholder 3"/>
          <p:cNvSpPr txBox="1">
            <a:spLocks/>
          </p:cNvSpPr>
          <p:nvPr/>
        </p:nvSpPr>
        <p:spPr bwMode="auto">
          <a:xfrm>
            <a:off x="457200" y="1143000"/>
            <a:ext cx="8255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Helvetica" pitchFamily="2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Helvetica" pitchFamily="2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Helvetica" pitchFamily="2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 b="1">
                <a:solidFill>
                  <a:schemeClr val="tx1"/>
                </a:solidFill>
                <a:latin typeface="Helvetica" pitchFamily="2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 b="1">
                <a:solidFill>
                  <a:schemeClr val="tx1"/>
                </a:solidFill>
                <a:latin typeface="Helvetica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Helvetica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Helvetica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Helvetica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Helvetica" pitchFamily="2" charset="0"/>
              </a:defRPr>
            </a:lvl9pPr>
          </a:lstStyle>
          <a:p>
            <a:pPr>
              <a:buFont typeface="Arial" charset="0"/>
              <a:buNone/>
            </a:pPr>
            <a:r>
              <a:rPr lang="en-US" altLang="en-US" sz="2400" b="1">
                <a:solidFill>
                  <a:srgbClr val="0070C0"/>
                </a:solidFill>
                <a:latin typeface="Arial" charset="0"/>
                <a:cs typeface="Arial" charset="0"/>
              </a:rPr>
              <a:t>Use Case </a:t>
            </a:r>
            <a:r>
              <a:rPr lang="en-US" altLang="en-US" sz="2400" b="1" i="1">
                <a:latin typeface="Arial" charset="0"/>
                <a:cs typeface="Arial" charset="0"/>
              </a:rPr>
              <a:t>Identify Patient Records</a:t>
            </a:r>
          </a:p>
        </p:txBody>
      </p:sp>
    </p:spTree>
    <p:extLst>
      <p:ext uri="{BB962C8B-B14F-4D97-AF65-F5344CB8AC3E}">
        <p14:creationId xmlns:p14="http://schemas.microsoft.com/office/powerpoint/2010/main" val="136964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2"/>
          <a:stretch>
            <a:fillRect/>
          </a:stretch>
        </p:blipFill>
        <p:spPr bwMode="auto">
          <a:xfrm>
            <a:off x="4419600" y="1905000"/>
            <a:ext cx="4724400" cy="331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541338" y="2312988"/>
            <a:ext cx="3799550" cy="3200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Helvetica" pitchFamily="2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Helvetica" pitchFamily="2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Helvetica" pitchFamily="2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 b="1">
                <a:solidFill>
                  <a:schemeClr val="tx1"/>
                </a:solidFill>
                <a:latin typeface="Helvetica" pitchFamily="2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 b="1">
                <a:solidFill>
                  <a:schemeClr val="tx1"/>
                </a:solidFill>
                <a:latin typeface="Helvetica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Helvetica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Helvetica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Helvetica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Helvetica" pitchFamily="2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ü"/>
            </a:pPr>
            <a:r>
              <a:rPr lang="en-US" altLang="en-US" sz="2400" dirty="0">
                <a:latin typeface="Arial" charset="0"/>
                <a:cs typeface="Arial" charset="0"/>
              </a:rPr>
              <a:t>Extract key information from patient and administrative records using </a:t>
            </a:r>
            <a:r>
              <a:rPr lang="en-US" altLang="en-US" sz="2400" b="1" dirty="0">
                <a:latin typeface="Arial" charset="0"/>
                <a:cs typeface="Arial" charset="0"/>
              </a:rPr>
              <a:t>zonal OCR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ü"/>
            </a:pPr>
            <a:r>
              <a:rPr lang="en-US" altLang="en-US" sz="2400" dirty="0">
                <a:latin typeface="Arial" charset="0"/>
                <a:cs typeface="Arial" charset="0"/>
              </a:rPr>
              <a:t>Eliminates the need for manual data entry in medical back-end systems</a:t>
            </a:r>
            <a:endParaRPr lang="en-US" altLang="en-US" sz="2400" b="1" i="1" dirty="0">
              <a:latin typeface="Arial" charset="0"/>
              <a:cs typeface="Arial" charset="0"/>
            </a:endParaRPr>
          </a:p>
        </p:txBody>
      </p:sp>
      <p:sp>
        <p:nvSpPr>
          <p:cNvPr id="15364" name="Text Placeholder 3"/>
          <p:cNvSpPr txBox="1">
            <a:spLocks/>
          </p:cNvSpPr>
          <p:nvPr/>
        </p:nvSpPr>
        <p:spPr bwMode="auto">
          <a:xfrm>
            <a:off x="457200" y="1143000"/>
            <a:ext cx="8255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Helvetica" pitchFamily="2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Helvetica" pitchFamily="2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Helvetica" pitchFamily="2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 b="1">
                <a:solidFill>
                  <a:schemeClr val="tx1"/>
                </a:solidFill>
                <a:latin typeface="Helvetica" pitchFamily="2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 b="1">
                <a:solidFill>
                  <a:schemeClr val="tx1"/>
                </a:solidFill>
                <a:latin typeface="Helvetica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Helvetica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Helvetica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Helvetica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Helvetica" pitchFamily="2" charset="0"/>
              </a:defRPr>
            </a:lvl9pPr>
          </a:lstStyle>
          <a:p>
            <a:pPr>
              <a:buFont typeface="Arial" charset="0"/>
              <a:buNone/>
            </a:pPr>
            <a:r>
              <a:rPr lang="en-US" altLang="en-US" sz="2400" b="1">
                <a:solidFill>
                  <a:srgbClr val="0070C0"/>
                </a:solidFill>
                <a:latin typeface="Arial" charset="0"/>
                <a:cs typeface="Arial" charset="0"/>
              </a:rPr>
              <a:t>Use Case </a:t>
            </a:r>
            <a:r>
              <a:rPr lang="en-US" altLang="en-US" sz="2400" b="1" i="1">
                <a:latin typeface="Arial" charset="0"/>
                <a:cs typeface="Arial" charset="0"/>
              </a:rPr>
              <a:t>Extract Key Information From Records</a:t>
            </a:r>
          </a:p>
        </p:txBody>
      </p:sp>
      <p:sp>
        <p:nvSpPr>
          <p:cNvPr id="5" name="Isosceles Triangle 4"/>
          <p:cNvSpPr/>
          <p:nvPr/>
        </p:nvSpPr>
        <p:spPr>
          <a:xfrm rot="3839899">
            <a:off x="6262687" y="3540126"/>
            <a:ext cx="1038225" cy="2622550"/>
          </a:xfrm>
          <a:prstGeom prst="triangle">
            <a:avLst>
              <a:gd name="adj" fmla="val 0"/>
            </a:avLst>
          </a:prstGeom>
          <a:solidFill>
            <a:schemeClr val="accent4">
              <a:lumMod val="60000"/>
              <a:lumOff val="40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536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038" y="5022850"/>
            <a:ext cx="1571625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8831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ChangeArrowheads="1"/>
          </p:cNvSpPr>
          <p:nvPr/>
        </p:nvSpPr>
        <p:spPr bwMode="auto">
          <a:xfrm>
            <a:off x="541338" y="1714916"/>
            <a:ext cx="4335462" cy="4862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Helvetica" pitchFamily="2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Helvetica" pitchFamily="2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Helvetica" pitchFamily="2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 b="1">
                <a:solidFill>
                  <a:schemeClr val="tx1"/>
                </a:solidFill>
                <a:latin typeface="Helvetica" pitchFamily="2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 b="1">
                <a:solidFill>
                  <a:schemeClr val="tx1"/>
                </a:solidFill>
                <a:latin typeface="Helvetica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Helvetica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Helvetica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Helvetica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Helvetica" pitchFamily="2" charset="0"/>
              </a:defRPr>
            </a:lvl9pPr>
          </a:lstStyle>
          <a:p>
            <a:pPr marL="341313" indent="-341313" eaLnBrk="1" hangingPunct="1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ü"/>
            </a:pPr>
            <a:r>
              <a:rPr lang="en-US" altLang="en-US" sz="1800" dirty="0" smtClean="0">
                <a:latin typeface="Arial" charset="0"/>
                <a:cs typeface="Arial" charset="0"/>
              </a:rPr>
              <a:t>Allows hospitals &amp; clinics to comply </a:t>
            </a:r>
            <a:r>
              <a:rPr lang="en-US" altLang="en-US" sz="1800" dirty="0">
                <a:latin typeface="Arial" charset="0"/>
                <a:cs typeface="Arial" charset="0"/>
              </a:rPr>
              <a:t>with federal mandates for secure prescription print </a:t>
            </a:r>
            <a:r>
              <a:rPr lang="en-US" altLang="en-US" sz="1800" b="1" i="1" dirty="0">
                <a:latin typeface="Arial" charset="0"/>
                <a:cs typeface="Arial" charset="0"/>
              </a:rPr>
              <a:t>using plain </a:t>
            </a:r>
            <a:r>
              <a:rPr lang="en-US" altLang="en-US" sz="1800" b="1" i="1" dirty="0" smtClean="0">
                <a:latin typeface="Arial" charset="0"/>
                <a:cs typeface="Arial" charset="0"/>
              </a:rPr>
              <a:t>paper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prstClr val="black"/>
                </a:solidFill>
              </a:rPr>
              <a:t>Adds a pantograph background to the prescription that reveals words (“Invalid Copy,” “Copy,” “Invalid,” “Illegal Copy,” etc.) when the prescription is copied.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prstClr val="black"/>
                </a:solidFill>
              </a:rPr>
              <a:t>Adds a security warning box to the bottom of the page, which states the security features visible on the </a:t>
            </a:r>
            <a:r>
              <a:rPr lang="en-US" sz="1800" dirty="0" smtClean="0">
                <a:solidFill>
                  <a:prstClr val="black"/>
                </a:solidFill>
              </a:rPr>
              <a:t>page.</a:t>
            </a:r>
          </a:p>
          <a:p>
            <a:pPr marL="0" indent="0">
              <a:buNone/>
            </a:pPr>
            <a:r>
              <a:rPr lang="en-US" altLang="en-US" sz="2400" b="1" i="1" dirty="0" smtClean="0">
                <a:latin typeface="Arial" charset="0"/>
                <a:cs typeface="Arial" charset="0"/>
              </a:rPr>
              <a:t>Eliminates </a:t>
            </a:r>
            <a:r>
              <a:rPr lang="en-US" altLang="en-US" sz="2400" b="1" i="1" dirty="0">
                <a:latin typeface="Arial" charset="0"/>
                <a:cs typeface="Arial" charset="0"/>
              </a:rPr>
              <a:t>the need for preprinted forms, secure locking </a:t>
            </a:r>
            <a:r>
              <a:rPr lang="en-US" altLang="en-US" sz="2400" b="1" i="1" dirty="0" smtClean="0">
                <a:latin typeface="Arial" charset="0"/>
                <a:cs typeface="Arial" charset="0"/>
              </a:rPr>
              <a:t>trays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ü"/>
            </a:pPr>
            <a:endParaRPr lang="en-US" altLang="en-US" sz="1800" b="1" i="1" dirty="0">
              <a:latin typeface="Arial" charset="0"/>
              <a:cs typeface="Arial" charset="0"/>
            </a:endParaRPr>
          </a:p>
        </p:txBody>
      </p:sp>
      <p:sp>
        <p:nvSpPr>
          <p:cNvPr id="16387" name="Text Placeholder 3"/>
          <p:cNvSpPr txBox="1">
            <a:spLocks/>
          </p:cNvSpPr>
          <p:nvPr/>
        </p:nvSpPr>
        <p:spPr bwMode="auto">
          <a:xfrm>
            <a:off x="457200" y="1143000"/>
            <a:ext cx="8255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Helvetica" pitchFamily="2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Helvetica" pitchFamily="2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Helvetica" pitchFamily="2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 b="1">
                <a:solidFill>
                  <a:schemeClr val="tx1"/>
                </a:solidFill>
                <a:latin typeface="Helvetica" pitchFamily="2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 b="1">
                <a:solidFill>
                  <a:schemeClr val="tx1"/>
                </a:solidFill>
                <a:latin typeface="Helvetica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Helvetica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Helvetica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Helvetica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Helvetica" pitchFamily="2" charset="0"/>
              </a:defRPr>
            </a:lvl9pPr>
          </a:lstStyle>
          <a:p>
            <a:pPr>
              <a:buFont typeface="Arial" charset="0"/>
              <a:buNone/>
            </a:pPr>
            <a:r>
              <a:rPr lang="en-US" altLang="en-US" sz="2400" b="1" dirty="0">
                <a:solidFill>
                  <a:srgbClr val="0070C0"/>
                </a:solidFill>
                <a:latin typeface="Arial" charset="0"/>
                <a:cs typeface="Arial" charset="0"/>
              </a:rPr>
              <a:t>Use Case </a:t>
            </a:r>
            <a:r>
              <a:rPr lang="en-US" altLang="en-US" sz="2400" b="1" i="1" dirty="0" smtClean="0">
                <a:latin typeface="Arial" charset="0"/>
                <a:cs typeface="Arial" charset="0"/>
              </a:rPr>
              <a:t>Rx Shield Secure </a:t>
            </a:r>
            <a:r>
              <a:rPr lang="en-US" altLang="en-US" sz="2400" b="1" i="1" dirty="0">
                <a:latin typeface="Arial" charset="0"/>
                <a:cs typeface="Arial" charset="0"/>
              </a:rPr>
              <a:t>Prescription Printing </a:t>
            </a:r>
          </a:p>
        </p:txBody>
      </p:sp>
      <p:pic>
        <p:nvPicPr>
          <p:cNvPr id="16388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238375"/>
            <a:ext cx="385445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2" descr="D:\Work\Dispatcher Phoenix\Graphics\Copy Protection\Brochure\protected-document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213" y="2390775"/>
            <a:ext cx="2092325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375" y="4708525"/>
            <a:ext cx="1773238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940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715905" y="2612382"/>
            <a:ext cx="3679534" cy="83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09458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685800" y="2028930"/>
            <a:ext cx="51124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200"/>
              </a:spcBef>
              <a:buFont typeface="Wingdings" pitchFamily="2" charset="2"/>
              <a:buChar char="ü"/>
            </a:pPr>
            <a:r>
              <a:rPr lang="en-US" sz="2400" dirty="0" smtClean="0"/>
              <a:t>A family of workflow automation products developed by Konica Minolta</a:t>
            </a:r>
          </a:p>
          <a:p>
            <a:pPr marL="457200" indent="-457200">
              <a:spcBef>
                <a:spcPts val="1200"/>
              </a:spcBef>
              <a:buFont typeface="Wingdings" pitchFamily="2" charset="2"/>
              <a:buChar char="ü"/>
            </a:pPr>
            <a:r>
              <a:rPr lang="en-US" sz="2400" dirty="0" smtClean="0">
                <a:cs typeface="Arial" pitchFamily="34" charset="0"/>
              </a:rPr>
              <a:t>Easy-to-use solutions for assisting with Business Process Automation</a:t>
            </a:r>
            <a:endParaRPr lang="en-US" sz="2400" dirty="0" smtClean="0"/>
          </a:p>
          <a:p>
            <a:pPr marL="457200" lvl="0" indent="-457200">
              <a:spcBef>
                <a:spcPts val="1200"/>
              </a:spcBef>
              <a:buFont typeface="Wingdings" pitchFamily="2" charset="2"/>
              <a:buChar char="ü"/>
            </a:pPr>
            <a:r>
              <a:rPr lang="en-US" sz="2400" dirty="0">
                <a:cs typeface="Arial" pitchFamily="34" charset="0"/>
              </a:rPr>
              <a:t>Scalable</a:t>
            </a:r>
            <a:r>
              <a:rPr lang="en-US" sz="2400" b="1" dirty="0">
                <a:cs typeface="Arial" pitchFamily="34" charset="0"/>
              </a:rPr>
              <a:t> </a:t>
            </a:r>
            <a:r>
              <a:rPr lang="en-US" sz="2400" dirty="0">
                <a:cs typeface="Arial" pitchFamily="34" charset="0"/>
              </a:rPr>
              <a:t>with optional add-in </a:t>
            </a:r>
            <a:r>
              <a:rPr lang="en-US" sz="2400" dirty="0" smtClean="0">
                <a:cs typeface="Arial" pitchFamily="34" charset="0"/>
              </a:rPr>
              <a:t>modules</a:t>
            </a:r>
            <a:endParaRPr lang="en-US" sz="2400" dirty="0">
              <a:cs typeface="Arial" pitchFamily="34" charset="0"/>
            </a:endParaRPr>
          </a:p>
          <a:p>
            <a:pPr marL="457200" indent="-457200"/>
            <a:endParaRPr lang="en-US" sz="2800" dirty="0"/>
          </a:p>
        </p:txBody>
      </p:sp>
      <p:pic>
        <p:nvPicPr>
          <p:cNvPr id="14" name="Picture 2" descr="C:\Art\General\Vertical_Market_Legal-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54598" y="2139465"/>
            <a:ext cx="2603652" cy="375285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Dispatcher Phoenix Is…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86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4819650"/>
            <a:ext cx="5029200" cy="16182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It Does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295120" y="1906177"/>
            <a:ext cx="7296305" cy="4525963"/>
          </a:xfrm>
          <a:prstGeom prst="rect">
            <a:avLst/>
          </a:prstGeom>
        </p:spPr>
        <p:txBody>
          <a:bodyPr/>
          <a:lstStyle/>
          <a:p>
            <a:pPr marL="461963" indent="-461963">
              <a:buFont typeface="Wingdings" pitchFamily="2" charset="2"/>
              <a:buChar char="ü"/>
            </a:pPr>
            <a:r>
              <a:rPr lang="en-US" sz="2400" dirty="0" smtClean="0">
                <a:cs typeface="Arial" pitchFamily="34" charset="0"/>
              </a:rPr>
              <a:t>Customized workflows </a:t>
            </a:r>
            <a:r>
              <a:rPr lang="en-US" sz="2400" b="1" dirty="0" smtClean="0">
                <a:cs typeface="Arial" pitchFamily="34" charset="0"/>
              </a:rPr>
              <a:t>collect, process, and distribute </a:t>
            </a:r>
            <a:r>
              <a:rPr lang="en-US" sz="2400" dirty="0" smtClean="0">
                <a:cs typeface="Arial" pitchFamily="34" charset="0"/>
              </a:rPr>
              <a:t>files</a:t>
            </a:r>
          </a:p>
          <a:p>
            <a:pPr marL="461963" indent="-461963">
              <a:buFont typeface="Wingdings" pitchFamily="2" charset="2"/>
              <a:buChar char="ü"/>
            </a:pPr>
            <a:r>
              <a:rPr lang="en-US" sz="2400" dirty="0" smtClean="0">
                <a:cs typeface="Arial" pitchFamily="34" charset="0"/>
              </a:rPr>
              <a:t>Workflows can be </a:t>
            </a:r>
            <a:r>
              <a:rPr lang="en-US" sz="2400" b="1" dirty="0" smtClean="0">
                <a:cs typeface="Arial" pitchFamily="34" charset="0"/>
              </a:rPr>
              <a:t>scheduled</a:t>
            </a:r>
            <a:r>
              <a:rPr lang="en-US" sz="2400" dirty="0" smtClean="0">
                <a:cs typeface="Arial" pitchFamily="34" charset="0"/>
              </a:rPr>
              <a:t> to run, </a:t>
            </a:r>
            <a:r>
              <a:rPr lang="en-US" sz="2400" i="1" dirty="0" smtClean="0">
                <a:cs typeface="Arial" pitchFamily="34" charset="0"/>
              </a:rPr>
              <a:t>or</a:t>
            </a:r>
          </a:p>
          <a:p>
            <a:pPr marL="461963" indent="-461963">
              <a:buFont typeface="Wingdings" pitchFamily="2" charset="2"/>
              <a:buChar char="ü"/>
            </a:pPr>
            <a:r>
              <a:rPr lang="en-US" sz="2400" dirty="0" smtClean="0">
                <a:cs typeface="Arial" pitchFamily="34" charset="0"/>
              </a:rPr>
              <a:t>Workflows can run </a:t>
            </a:r>
            <a:r>
              <a:rPr lang="en-US" sz="2400" b="1" dirty="0" smtClean="0">
                <a:cs typeface="Arial" pitchFamily="34" charset="0"/>
              </a:rPr>
              <a:t>on demand </a:t>
            </a:r>
            <a:r>
              <a:rPr lang="en-US" sz="2400" dirty="0" smtClean="0">
                <a:cs typeface="Arial" pitchFamily="34" charset="0"/>
              </a:rPr>
              <a:t>with the touch of a button on the MFP</a:t>
            </a:r>
          </a:p>
          <a:p>
            <a:pPr marL="461963" indent="-461963">
              <a:buFont typeface="Wingdings" pitchFamily="2" charset="2"/>
              <a:buChar char="ü"/>
            </a:pPr>
            <a:r>
              <a:rPr lang="en-US" sz="2400" dirty="0" smtClean="0">
                <a:cs typeface="Arial" pitchFamily="34" charset="0"/>
              </a:rPr>
              <a:t>Simple to Use, Economical and Powerful</a:t>
            </a:r>
          </a:p>
          <a:p>
            <a:pPr>
              <a:buFont typeface="Wingdings" pitchFamily="2" charset="2"/>
              <a:buChar char="ü"/>
            </a:pP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519" y="2226128"/>
            <a:ext cx="1009650" cy="100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78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935192" y="4775200"/>
            <a:ext cx="4114800" cy="1206500"/>
          </a:xfrm>
          <a:prstGeom prst="round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i="1" dirty="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574158" y="1782152"/>
            <a:ext cx="8417442" cy="12112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7013" indent="-227013" fontAlgn="auto">
              <a:spcAft>
                <a:spcPts val="0"/>
              </a:spcAft>
            </a:pPr>
            <a:r>
              <a:rPr lang="en-US" sz="2800" dirty="0" smtClean="0">
                <a:solidFill>
                  <a:prstClr val="black"/>
                </a:solidFill>
              </a:rPr>
              <a:t>Automates redundant processes</a:t>
            </a:r>
          </a:p>
          <a:p>
            <a:pPr marL="227013" indent="-227013" fontAlgn="auto">
              <a:spcAft>
                <a:spcPts val="0"/>
              </a:spcAft>
            </a:pPr>
            <a:r>
              <a:rPr lang="en-US" sz="2800" dirty="0" smtClean="0">
                <a:solidFill>
                  <a:prstClr val="black"/>
                </a:solidFill>
              </a:rPr>
              <a:t>Streamlines workflows</a:t>
            </a:r>
          </a:p>
          <a:p>
            <a:pPr marL="227013" indent="-227013" fontAlgn="auto">
              <a:spcAft>
                <a:spcPts val="0"/>
              </a:spcAft>
            </a:pPr>
            <a:r>
              <a:rPr lang="en-US" sz="2800" dirty="0" smtClean="0">
                <a:solidFill>
                  <a:prstClr val="black"/>
                </a:solidFill>
              </a:rPr>
              <a:t>Simple and convenient</a:t>
            </a:r>
          </a:p>
          <a:p>
            <a:pPr marL="227013" indent="-227013" fontAlgn="auto">
              <a:spcAft>
                <a:spcPts val="0"/>
              </a:spcAft>
            </a:pPr>
            <a:r>
              <a:rPr lang="en-US" sz="2800" dirty="0" smtClean="0">
                <a:solidFill>
                  <a:prstClr val="black"/>
                </a:solidFill>
              </a:rPr>
              <a:t>Graphical and intuitive MFP interface</a:t>
            </a:r>
          </a:p>
          <a:p>
            <a:pPr marL="227013" indent="-227013" fontAlgn="auto">
              <a:spcAft>
                <a:spcPts val="0"/>
              </a:spcAft>
            </a:pPr>
            <a:r>
              <a:rPr lang="en-US" sz="2800" dirty="0" smtClean="0">
                <a:solidFill>
                  <a:prstClr val="black"/>
                </a:solidFill>
              </a:rPr>
              <a:t>Advanced functionality made simple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32496" y="5003726"/>
            <a:ext cx="3430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So simple, yet powerful.  A Game changer to promote innovation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114800"/>
            <a:ext cx="3429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Working Smarter…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77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839185"/>
            <a:ext cx="8314660" cy="31242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8" lvl="1" indent="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u="sng" dirty="0" smtClean="0">
                <a:solidFill>
                  <a:prstClr val="black"/>
                </a:solidFill>
              </a:rPr>
              <a:t>Collect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</a:rPr>
              <a:t>files from a variety of </a:t>
            </a:r>
            <a:r>
              <a:rPr lang="en-US" dirty="0" smtClean="0">
                <a:solidFill>
                  <a:prstClr val="black"/>
                </a:solidFill>
              </a:rPr>
              <a:t>sources (</a:t>
            </a:r>
            <a:r>
              <a:rPr lang="en-US" b="1" i="1" dirty="0" smtClean="0">
                <a:solidFill>
                  <a:prstClr val="black"/>
                </a:solidFill>
              </a:rPr>
              <a:t>including mobile device!</a:t>
            </a:r>
            <a:r>
              <a:rPr lang="en-US" dirty="0" smtClean="0">
                <a:solidFill>
                  <a:prstClr val="black"/>
                </a:solidFill>
              </a:rPr>
              <a:t>) </a:t>
            </a:r>
            <a:r>
              <a:rPr lang="en-US" u="sng" dirty="0" smtClean="0">
                <a:solidFill>
                  <a:prstClr val="black"/>
                </a:solidFill>
              </a:rPr>
              <a:t>process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</a:rPr>
              <a:t>them based on the needs of your organization, and </a:t>
            </a:r>
            <a:r>
              <a:rPr lang="en-US" u="sng" dirty="0">
                <a:solidFill>
                  <a:prstClr val="black"/>
                </a:solidFill>
              </a:rPr>
              <a:t>distribute</a:t>
            </a:r>
            <a:r>
              <a:rPr lang="en-US" dirty="0">
                <a:solidFill>
                  <a:prstClr val="black"/>
                </a:solidFill>
              </a:rPr>
              <a:t> the processed documents -- all automatically!</a:t>
            </a:r>
            <a:endParaRPr lang="en-US" dirty="0" smtClean="0">
              <a:solidFill>
                <a:prstClr val="black"/>
              </a:solidFill>
            </a:endParaRPr>
          </a:p>
          <a:p>
            <a:pPr lvl="1" fontAlgn="auto">
              <a:spcBef>
                <a:spcPts val="60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8195" name="Picture 3" descr="C:\Users\mike\Documents\work\dispatcherPro\phoenix\show\drawi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836" y="3855209"/>
            <a:ext cx="6222521" cy="200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It Works…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30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5306" y="1765471"/>
            <a:ext cx="448413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150000"/>
              </a:lnSpc>
            </a:pPr>
            <a:r>
              <a:rPr lang="en-US" sz="2400" dirty="0" smtClean="0">
                <a:latin typeface="+mn-lt"/>
              </a:rPr>
              <a:t>Optional add-in modules include:</a:t>
            </a:r>
          </a:p>
          <a:p>
            <a:pPr marL="914400" lvl="0" indent="-457200">
              <a:buFont typeface="Arial" pitchFamily="34" charset="0"/>
              <a:buChar char="•"/>
            </a:pPr>
            <a:r>
              <a:rPr lang="en-US" sz="2400" dirty="0" smtClean="0">
                <a:latin typeface="+mn-lt"/>
              </a:rPr>
              <a:t>Bubble Grader </a:t>
            </a:r>
          </a:p>
          <a:p>
            <a:pPr marL="914400" lvl="0" indent="-457200">
              <a:buFont typeface="Arial" pitchFamily="34" charset="0"/>
              <a:buChar char="•"/>
            </a:pPr>
            <a:r>
              <a:rPr lang="en-US" sz="2400" dirty="0" smtClean="0">
                <a:latin typeface="+mn-lt"/>
              </a:rPr>
              <a:t>Forms Processing with Pattern Matching</a:t>
            </a:r>
          </a:p>
          <a:p>
            <a:pPr marL="914400" lvl="0" indent="-457200">
              <a:buFont typeface="Arial" pitchFamily="34" charset="0"/>
              <a:buChar char="•"/>
            </a:pPr>
            <a:r>
              <a:rPr lang="en-US" sz="2400" dirty="0" smtClean="0">
                <a:latin typeface="+mn-lt"/>
              </a:rPr>
              <a:t>Release2Me</a:t>
            </a:r>
          </a:p>
          <a:p>
            <a:pPr marL="914400" lvl="0" indent="-457200">
              <a:buFont typeface="Arial" pitchFamily="34" charset="0"/>
              <a:buChar char="•"/>
            </a:pPr>
            <a:r>
              <a:rPr lang="en-US" sz="2400" dirty="0" smtClean="0">
                <a:latin typeface="+mn-lt"/>
              </a:rPr>
              <a:t>Convert to Microsoft Office</a:t>
            </a:r>
          </a:p>
          <a:p>
            <a:pPr marL="914400" lvl="0" indent="-457200">
              <a:buFont typeface="Arial" pitchFamily="34" charset="0"/>
              <a:buChar char="•"/>
            </a:pPr>
            <a:r>
              <a:rPr lang="en-US" sz="2400" dirty="0" smtClean="0">
                <a:latin typeface="+mn-lt"/>
              </a:rPr>
              <a:t>Barcode Processing</a:t>
            </a:r>
          </a:p>
          <a:p>
            <a:pPr marL="914400" lvl="0" indent="-457200">
              <a:buFont typeface="Arial" pitchFamily="34" charset="0"/>
              <a:buChar char="•"/>
            </a:pPr>
            <a:r>
              <a:rPr lang="en-US" sz="2400" dirty="0" smtClean="0">
                <a:latin typeface="+mn-lt"/>
              </a:rPr>
              <a:t>Workshare Connector</a:t>
            </a:r>
          </a:p>
          <a:p>
            <a:pPr marL="914400" lvl="0" indent="-457200">
              <a:buFont typeface="Arial" pitchFamily="34" charset="0"/>
              <a:buChar char="•"/>
            </a:pPr>
            <a:r>
              <a:rPr lang="en-US" sz="2400" dirty="0" smtClean="0"/>
              <a:t>Worldox Connector</a:t>
            </a:r>
            <a:endParaRPr lang="en-US" sz="2400" dirty="0" smtClean="0">
              <a:latin typeface="+mn-lt"/>
            </a:endParaRPr>
          </a:p>
          <a:p>
            <a:pPr marL="914400" lvl="0" indent="-457200">
              <a:buFont typeface="Arial" pitchFamily="34" charset="0"/>
              <a:buChar char="•"/>
            </a:pPr>
            <a:r>
              <a:rPr lang="en-US" sz="2400" dirty="0" smtClean="0">
                <a:latin typeface="+mn-lt"/>
              </a:rPr>
              <a:t>Much more…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endParaRPr lang="en-US" sz="2400" dirty="0" smtClean="0">
              <a:latin typeface="+mn-lt"/>
            </a:endParaRPr>
          </a:p>
        </p:txBody>
      </p:sp>
      <p:pic>
        <p:nvPicPr>
          <p:cNvPr id="3" name="Picture 14" descr="C:\Users\mike\Documents\work\Presentations\phoenix\swoosh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209800"/>
            <a:ext cx="4829175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6581775" y="3562358"/>
            <a:ext cx="756938" cy="887194"/>
            <a:chOff x="6096609" y="5688837"/>
            <a:chExt cx="756938" cy="887194"/>
          </a:xfrm>
        </p:grpSpPr>
        <p:sp>
          <p:nvSpPr>
            <p:cNvPr id="6" name="TextBox 5"/>
            <p:cNvSpPr txBox="1"/>
            <p:nvPr/>
          </p:nvSpPr>
          <p:spPr>
            <a:xfrm>
              <a:off x="6096609" y="6237477"/>
              <a:ext cx="7569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b="1" dirty="0" smtClean="0"/>
                <a:t>2D Barcode</a:t>
              </a:r>
            </a:p>
            <a:p>
              <a:pPr algn="ctr"/>
              <a:r>
                <a:rPr lang="en-US" sz="800" b="1" dirty="0" smtClean="0"/>
                <a:t>Processing</a:t>
              </a:r>
              <a:endParaRPr lang="en-US" sz="800" b="1" dirty="0"/>
            </a:p>
          </p:txBody>
        </p:sp>
        <p:pic>
          <p:nvPicPr>
            <p:cNvPr id="7" name="Picture 2" descr="C:\Users\mike\Documents\work\Presentations\phoenix\px_process_2dbarcode_meta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7566" y="5688837"/>
              <a:ext cx="555021" cy="548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10"/>
          <p:cNvGrpSpPr/>
          <p:nvPr/>
        </p:nvGrpSpPr>
        <p:grpSpPr>
          <a:xfrm>
            <a:off x="5514975" y="3562358"/>
            <a:ext cx="933269" cy="764084"/>
            <a:chOff x="6943804" y="5200132"/>
            <a:chExt cx="933269" cy="764084"/>
          </a:xfrm>
        </p:grpSpPr>
        <p:sp>
          <p:nvSpPr>
            <p:cNvPr id="12" name="TextBox 11"/>
            <p:cNvSpPr txBox="1"/>
            <p:nvPr/>
          </p:nvSpPr>
          <p:spPr>
            <a:xfrm>
              <a:off x="6943804" y="5748772"/>
              <a:ext cx="93326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b="1" dirty="0" smtClean="0"/>
                <a:t>Advanced OCR</a:t>
              </a:r>
              <a:endParaRPr lang="en-US" sz="800" b="1" dirty="0"/>
            </a:p>
          </p:txBody>
        </p:sp>
        <p:pic>
          <p:nvPicPr>
            <p:cNvPr id="13" name="Picture 4" descr="C:\Users\mike\Documents\work\Presentations\phoenix\px_process_ocr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0179" y="5200132"/>
              <a:ext cx="613001" cy="548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13"/>
          <p:cNvGrpSpPr/>
          <p:nvPr/>
        </p:nvGrpSpPr>
        <p:grpSpPr>
          <a:xfrm>
            <a:off x="5694252" y="4659343"/>
            <a:ext cx="697628" cy="887194"/>
            <a:chOff x="7988667" y="5200132"/>
            <a:chExt cx="697628" cy="887194"/>
          </a:xfrm>
        </p:grpSpPr>
        <p:sp>
          <p:nvSpPr>
            <p:cNvPr id="15" name="TextBox 14"/>
            <p:cNvSpPr txBox="1"/>
            <p:nvPr/>
          </p:nvSpPr>
          <p:spPr>
            <a:xfrm>
              <a:off x="7988667" y="5748772"/>
              <a:ext cx="6976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b="1" dirty="0" smtClean="0"/>
                <a:t>Convert to</a:t>
              </a:r>
            </a:p>
            <a:p>
              <a:pPr algn="ctr"/>
              <a:r>
                <a:rPr lang="en-US" sz="800" b="1" dirty="0" smtClean="0"/>
                <a:t>Office</a:t>
              </a:r>
              <a:endParaRPr lang="en-US" sz="800" b="1" dirty="0"/>
            </a:p>
          </p:txBody>
        </p:sp>
        <p:pic>
          <p:nvPicPr>
            <p:cNvPr id="16" name="Picture 5" descr="C:\Users\mike\Documents\work\Presentations\phoenix\px_process_convert_msoffice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7102" y="5200132"/>
              <a:ext cx="618109" cy="548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25"/>
          <p:cNvGrpSpPr/>
          <p:nvPr/>
        </p:nvGrpSpPr>
        <p:grpSpPr>
          <a:xfrm>
            <a:off x="7496175" y="3603314"/>
            <a:ext cx="698992" cy="873444"/>
            <a:chOff x="5153106" y="3910658"/>
            <a:chExt cx="698992" cy="873444"/>
          </a:xfrm>
        </p:grpSpPr>
        <p:sp>
          <p:nvSpPr>
            <p:cNvPr id="27" name="TextBox 26"/>
            <p:cNvSpPr txBox="1"/>
            <p:nvPr/>
          </p:nvSpPr>
          <p:spPr>
            <a:xfrm>
              <a:off x="5153106" y="4445548"/>
              <a:ext cx="6703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b="1" dirty="0" smtClean="0"/>
                <a:t>KDK-PDL</a:t>
              </a:r>
            </a:p>
            <a:p>
              <a:pPr algn="ctr"/>
              <a:r>
                <a:rPr lang="en-US" sz="800" b="1" dirty="0" smtClean="0"/>
                <a:t>Converter</a:t>
              </a:r>
              <a:endParaRPr lang="en-US" sz="800" b="1" dirty="0"/>
            </a:p>
          </p:txBody>
        </p:sp>
        <p:pic>
          <p:nvPicPr>
            <p:cNvPr id="28" name="Picture 9" descr="C:\Users\mike\Documents\work\Presentations\phoenix\kdk-pdl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9937" y="3910658"/>
              <a:ext cx="682161" cy="548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28"/>
          <p:cNvGrpSpPr/>
          <p:nvPr/>
        </p:nvGrpSpPr>
        <p:grpSpPr>
          <a:xfrm>
            <a:off x="5607377" y="2472810"/>
            <a:ext cx="720069" cy="887194"/>
            <a:chOff x="5214390" y="2240730"/>
            <a:chExt cx="720069" cy="887194"/>
          </a:xfrm>
        </p:grpSpPr>
        <p:sp>
          <p:nvSpPr>
            <p:cNvPr id="30" name="TextBox 29"/>
            <p:cNvSpPr txBox="1"/>
            <p:nvPr/>
          </p:nvSpPr>
          <p:spPr>
            <a:xfrm>
              <a:off x="5214390" y="2789370"/>
              <a:ext cx="7200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b="1" dirty="0" smtClean="0"/>
                <a:t>KDK Code </a:t>
              </a:r>
            </a:p>
            <a:p>
              <a:pPr algn="ctr"/>
              <a:r>
                <a:rPr lang="en-US" sz="800" b="1" dirty="0" smtClean="0"/>
                <a:t>Generator</a:t>
              </a:r>
              <a:endParaRPr lang="en-US" sz="800" b="1" dirty="0"/>
            </a:p>
          </p:txBody>
        </p:sp>
        <p:pic>
          <p:nvPicPr>
            <p:cNvPr id="31" name="Picture 10" descr="C:\Users\mike\Documents\work\Presentations\phoenix\kdk-gen3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7127" y="2240730"/>
              <a:ext cx="554595" cy="548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31"/>
          <p:cNvGrpSpPr/>
          <p:nvPr/>
        </p:nvGrpSpPr>
        <p:grpSpPr>
          <a:xfrm>
            <a:off x="7467997" y="2486283"/>
            <a:ext cx="740908" cy="873721"/>
            <a:chOff x="7007974" y="2254203"/>
            <a:chExt cx="740908" cy="873721"/>
          </a:xfrm>
        </p:grpSpPr>
        <p:sp>
          <p:nvSpPr>
            <p:cNvPr id="33" name="TextBox 32"/>
            <p:cNvSpPr txBox="1"/>
            <p:nvPr/>
          </p:nvSpPr>
          <p:spPr>
            <a:xfrm>
              <a:off x="7007974" y="2789370"/>
              <a:ext cx="7409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b="1" dirty="0" smtClean="0"/>
                <a:t>Barcode </a:t>
              </a:r>
            </a:p>
            <a:p>
              <a:pPr algn="ctr"/>
              <a:r>
                <a:rPr lang="en-US" sz="800" b="1" dirty="0" smtClean="0"/>
                <a:t>Processing</a:t>
              </a:r>
              <a:endParaRPr lang="en-US" sz="800" b="1" dirty="0"/>
            </a:p>
          </p:txBody>
        </p:sp>
        <p:pic>
          <p:nvPicPr>
            <p:cNvPr id="34" name="Picture 12" descr="C:\Users\mike\Documents\work\Presentations\phoenix\px_process_barcode_meta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976" y="2254203"/>
              <a:ext cx="564902" cy="548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4"/>
          <p:cNvGrpSpPr/>
          <p:nvPr/>
        </p:nvGrpSpPr>
        <p:grpSpPr>
          <a:xfrm>
            <a:off x="6529243" y="2486283"/>
            <a:ext cx="811441" cy="750611"/>
            <a:chOff x="6016326" y="2254203"/>
            <a:chExt cx="811441" cy="750611"/>
          </a:xfrm>
        </p:grpSpPr>
        <p:sp>
          <p:nvSpPr>
            <p:cNvPr id="36" name="TextBox 35"/>
            <p:cNvSpPr txBox="1"/>
            <p:nvPr/>
          </p:nvSpPr>
          <p:spPr>
            <a:xfrm>
              <a:off x="6016326" y="2789370"/>
              <a:ext cx="81144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b="1" dirty="0" smtClean="0"/>
                <a:t>Email Parser</a:t>
              </a:r>
              <a:endParaRPr lang="en-US" sz="800" b="1" dirty="0"/>
            </a:p>
          </p:txBody>
        </p:sp>
        <p:pic>
          <p:nvPicPr>
            <p:cNvPr id="37" name="Picture 13" descr="C:\Users\mike\Documents\work\Presentations\phoenix\parse-email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0096" y="2254203"/>
              <a:ext cx="563901" cy="548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1" name="Picture 3" descr="C:\Pubs - All Other\Phoenix\Images\Presentations\bricks-shiny-emailparser-office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707375" y="5183144"/>
            <a:ext cx="3620071" cy="1810036"/>
          </a:xfrm>
          <a:prstGeom prst="rect">
            <a:avLst/>
          </a:prstGeom>
          <a:noFill/>
        </p:spPr>
      </p:pic>
      <p:grpSp>
        <p:nvGrpSpPr>
          <p:cNvPr id="29" name="Group 28"/>
          <p:cNvGrpSpPr/>
          <p:nvPr/>
        </p:nvGrpSpPr>
        <p:grpSpPr>
          <a:xfrm>
            <a:off x="6409911" y="4702456"/>
            <a:ext cx="1043446" cy="844081"/>
            <a:chOff x="7109853" y="3375615"/>
            <a:chExt cx="1043446" cy="844081"/>
          </a:xfrm>
        </p:grpSpPr>
        <p:sp>
          <p:nvSpPr>
            <p:cNvPr id="32" name="TextBox 31"/>
            <p:cNvSpPr txBox="1"/>
            <p:nvPr/>
          </p:nvSpPr>
          <p:spPr>
            <a:xfrm>
              <a:off x="7109853" y="3896531"/>
              <a:ext cx="104344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en-US" sz="800" b="1" dirty="0" smtClean="0">
                  <a:cs typeface="Arial" pitchFamily="34" charset="0"/>
                </a:rPr>
                <a:t>OnBase </a:t>
              </a:r>
              <a:br>
                <a:rPr lang="en-US" sz="800" b="1" dirty="0" smtClean="0">
                  <a:cs typeface="Arial" pitchFamily="34" charset="0"/>
                </a:rPr>
              </a:br>
              <a:r>
                <a:rPr lang="en-US" sz="800" b="1" dirty="0" smtClean="0">
                  <a:cs typeface="Arial" pitchFamily="34" charset="0"/>
                </a:rPr>
                <a:t>Connector</a:t>
              </a:r>
              <a:endParaRPr lang="en-US" sz="800" b="1" dirty="0">
                <a:cs typeface="Arial" pitchFamily="34" charset="0"/>
              </a:endParaRPr>
            </a:p>
          </p:txBody>
        </p:sp>
        <p:pic>
          <p:nvPicPr>
            <p:cNvPr id="35" name="Picture 3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382674" y="3375615"/>
              <a:ext cx="560556" cy="525953"/>
            </a:xfrm>
            <a:prstGeom prst="rect">
              <a:avLst/>
            </a:prstGeom>
            <a:noFill/>
          </p:spPr>
        </p:pic>
      </p:grpSp>
      <p:grpSp>
        <p:nvGrpSpPr>
          <p:cNvPr id="38" name="Group 37"/>
          <p:cNvGrpSpPr/>
          <p:nvPr/>
        </p:nvGrpSpPr>
        <p:grpSpPr>
          <a:xfrm>
            <a:off x="7348455" y="4724400"/>
            <a:ext cx="1043446" cy="781909"/>
            <a:chOff x="3583966" y="5276331"/>
            <a:chExt cx="1043446" cy="781909"/>
          </a:xfrm>
        </p:grpSpPr>
        <p:pic>
          <p:nvPicPr>
            <p:cNvPr id="39" name="Picture 3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845948" y="5276331"/>
              <a:ext cx="513781" cy="482066"/>
            </a:xfrm>
            <a:prstGeom prst="rect">
              <a:avLst/>
            </a:prstGeom>
            <a:noFill/>
          </p:spPr>
        </p:pic>
        <p:sp>
          <p:nvSpPr>
            <p:cNvPr id="40" name="TextBox 39"/>
            <p:cNvSpPr txBox="1"/>
            <p:nvPr/>
          </p:nvSpPr>
          <p:spPr>
            <a:xfrm>
              <a:off x="3583966" y="5735075"/>
              <a:ext cx="104344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en-US" sz="800" b="1" dirty="0" smtClean="0">
                  <a:cs typeface="Arial" pitchFamily="34" charset="0"/>
                </a:rPr>
                <a:t>Worldox</a:t>
              </a:r>
              <a:br>
                <a:rPr lang="en-US" sz="800" b="1" dirty="0" smtClean="0">
                  <a:cs typeface="Arial" pitchFamily="34" charset="0"/>
                </a:rPr>
              </a:br>
              <a:r>
                <a:rPr lang="en-US" sz="800" b="1" dirty="0" smtClean="0">
                  <a:cs typeface="Arial" pitchFamily="34" charset="0"/>
                </a:rPr>
                <a:t>Connector</a:t>
              </a:r>
              <a:endParaRPr lang="en-US" sz="800" b="1" dirty="0">
                <a:cs typeface="Arial" pitchFamily="34" charset="0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659196"/>
            <a:ext cx="533400" cy="523948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4606852" y="5228409"/>
            <a:ext cx="92204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 smtClean="0"/>
              <a:t>Forms Processing</a:t>
            </a:r>
            <a:endParaRPr lang="en-US" sz="800" b="1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 Features As Your Needs Change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4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4718" y="2362200"/>
            <a:ext cx="5070282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buFont typeface="Wingdings" pitchFamily="2" charset="2"/>
              <a:buChar char="ü"/>
            </a:pPr>
            <a:r>
              <a:rPr lang="en-US" sz="2400" dirty="0" smtClean="0">
                <a:latin typeface="+mn-lt"/>
                <a:cs typeface="Arial" pitchFamily="34" charset="0"/>
              </a:rPr>
              <a:t>Specifically</a:t>
            </a:r>
            <a:r>
              <a:rPr lang="en-US" sz="2400" b="1" dirty="0" smtClean="0">
                <a:latin typeface="+mn-lt"/>
                <a:cs typeface="Arial" pitchFamily="34" charset="0"/>
              </a:rPr>
              <a:t> </a:t>
            </a:r>
            <a:r>
              <a:rPr lang="en-US" sz="2400" dirty="0" smtClean="0">
                <a:latin typeface="+mn-lt"/>
                <a:ea typeface="Verdana" pitchFamily="34" charset="0"/>
                <a:cs typeface="Arial" pitchFamily="34" charset="0"/>
              </a:rPr>
              <a:t>designed for healthcare </a:t>
            </a:r>
            <a:r>
              <a:rPr lang="en-US" sz="2400" dirty="0" smtClean="0">
                <a:ea typeface="Verdana" pitchFamily="34" charset="0"/>
                <a:cs typeface="Arial" pitchFamily="34" charset="0"/>
              </a:rPr>
              <a:t>organizations, includes: </a:t>
            </a:r>
            <a:endParaRPr lang="en-US" sz="2400" dirty="0" smtClean="0">
              <a:ea typeface="Verdana" pitchFamily="34" charset="0"/>
              <a:cs typeface="Arial" pitchFamily="34" charset="0"/>
            </a:endParaRPr>
          </a:p>
          <a:p>
            <a:pPr marL="800100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+mn-lt"/>
                <a:cs typeface="Arial" pitchFamily="34" charset="0"/>
              </a:rPr>
              <a:t>OnBase Connector</a:t>
            </a:r>
          </a:p>
          <a:p>
            <a:pPr marL="800100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400" dirty="0" smtClean="0">
                <a:cs typeface="Arial" pitchFamily="34" charset="0"/>
              </a:rPr>
              <a:t>Conver</a:t>
            </a:r>
            <a:r>
              <a:rPr lang="en-US" sz="2400" dirty="0" smtClean="0">
                <a:cs typeface="Arial" pitchFamily="34" charset="0"/>
              </a:rPr>
              <a:t>t to </a:t>
            </a:r>
            <a:r>
              <a:rPr lang="en-US" sz="2400" dirty="0" smtClean="0">
                <a:cs typeface="Arial" pitchFamily="34" charset="0"/>
              </a:rPr>
              <a:t>PDF and Microsoft Office </a:t>
            </a:r>
          </a:p>
          <a:p>
            <a:pPr marL="800100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400" dirty="0" smtClean="0">
                <a:cs typeface="Arial" pitchFamily="34" charset="0"/>
              </a:rPr>
              <a:t>Intelligent redaction </a:t>
            </a:r>
          </a:p>
          <a:p>
            <a:pPr marL="800100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400" dirty="0" smtClean="0">
                <a:cs typeface="Arial" pitchFamily="34" charset="0"/>
              </a:rPr>
              <a:t>Rx Shield for secure prescriptions</a:t>
            </a:r>
            <a:endParaRPr lang="en-US" sz="2400" dirty="0">
              <a:cs typeface="Arial" pitchFamily="34" charset="0"/>
            </a:endParaRPr>
          </a:p>
          <a:p>
            <a:pPr>
              <a:spcAft>
                <a:spcPts val="1200"/>
              </a:spcAft>
            </a:pP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55" y="1350247"/>
            <a:ext cx="4487172" cy="685800"/>
          </a:xfrm>
          <a:prstGeom prst="rect">
            <a:avLst/>
          </a:prstGeom>
        </p:spPr>
      </p:pic>
      <p:pic>
        <p:nvPicPr>
          <p:cNvPr id="7" name="Picture 2" descr="C:\Users\mike\Documents\images\pictures\Stock\ThinkStock\4762255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881" y="1506038"/>
            <a:ext cx="2610787" cy="3910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224248"/>
            <a:ext cx="1954911" cy="19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6710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67" r="24087"/>
          <a:stretch/>
        </p:blipFill>
        <p:spPr>
          <a:xfrm>
            <a:off x="6496242" y="1954329"/>
            <a:ext cx="2371533" cy="40830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200" y="1099766"/>
            <a:ext cx="7642654" cy="479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900"/>
              </a:lnSpc>
            </a:pPr>
            <a:r>
              <a:rPr lang="en-US" sz="3200" b="1" dirty="0" smtClean="0">
                <a:solidFill>
                  <a:srgbClr val="1467B5"/>
                </a:solidFill>
              </a:rPr>
              <a:t>Rx </a:t>
            </a:r>
            <a:r>
              <a:rPr lang="en-US" sz="3200" b="1" dirty="0" smtClean="0">
                <a:solidFill>
                  <a:srgbClr val="1467B5"/>
                </a:solidFill>
              </a:rPr>
              <a:t>Shield</a:t>
            </a:r>
            <a:endParaRPr lang="en-US" sz="3200" b="1" dirty="0">
              <a:solidFill>
                <a:srgbClr val="1467B5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3023" y="1684975"/>
            <a:ext cx="5130068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200"/>
              </a:spcBef>
              <a:buFont typeface="Wingdings" pitchFamily="2" charset="2"/>
              <a:buChar char="ü"/>
            </a:pPr>
            <a:r>
              <a:rPr lang="en-US" sz="2000" dirty="0" smtClean="0"/>
              <a:t>Dispatcher Phoenix’s Secure Prescription Print solution</a:t>
            </a:r>
          </a:p>
          <a:p>
            <a:pPr marL="457200" indent="-457200">
              <a:spcBef>
                <a:spcPts val="1200"/>
              </a:spcBef>
              <a:buFont typeface="Wingdings" pitchFamily="2" charset="2"/>
              <a:buChar char="ü"/>
            </a:pPr>
            <a:r>
              <a:rPr lang="en-US" sz="2000" dirty="0" smtClean="0"/>
              <a:t>To comply with tamper-resistant prescription policies from the Centers for </a:t>
            </a:r>
            <a:r>
              <a:rPr lang="en-US" sz="2000" dirty="0"/>
              <a:t>Medicare &amp; Medicaid Services (CMS). </a:t>
            </a:r>
            <a:endParaRPr lang="en-US" sz="2000" dirty="0" smtClean="0"/>
          </a:p>
          <a:p>
            <a:pPr marL="457200" indent="-457200">
              <a:spcBef>
                <a:spcPts val="1200"/>
              </a:spcBef>
              <a:buFont typeface="Wingdings" pitchFamily="2" charset="2"/>
              <a:buChar char="ü"/>
            </a:pPr>
            <a:r>
              <a:rPr lang="en-US" sz="2000" dirty="0" smtClean="0"/>
              <a:t>Automates the process of printing CMS-compliant prescriptions on </a:t>
            </a:r>
            <a:r>
              <a:rPr lang="en-US" sz="2000" b="1" dirty="0" smtClean="0"/>
              <a:t>plain paper</a:t>
            </a:r>
          </a:p>
          <a:p>
            <a:pPr marL="457200" indent="-457200">
              <a:spcBef>
                <a:spcPts val="1200"/>
              </a:spcBef>
              <a:buFont typeface="Wingdings" pitchFamily="2" charset="2"/>
              <a:buChar char="ü"/>
            </a:pPr>
            <a:r>
              <a:rPr lang="en-US" sz="2000" dirty="0" smtClean="0"/>
              <a:t>No locking trays or special paper required</a:t>
            </a:r>
          </a:p>
          <a:p>
            <a:pPr marL="457200" indent="-457200">
              <a:spcBef>
                <a:spcPts val="1200"/>
              </a:spcBef>
              <a:buFont typeface="Wingdings" pitchFamily="2" charset="2"/>
              <a:buChar char="ü"/>
            </a:pPr>
            <a:r>
              <a:rPr lang="en-US" sz="2000" dirty="0" smtClean="0"/>
              <a:t>Bundled with Dispatcher Phoenix Healthcare edition</a:t>
            </a:r>
          </a:p>
          <a:p>
            <a:pPr marL="457200" indent="-457200">
              <a:spcBef>
                <a:spcPts val="1200"/>
              </a:spcBef>
              <a:buFont typeface="Wingdings" pitchFamily="2" charset="2"/>
              <a:buChar char="ü"/>
            </a:pPr>
            <a:endParaRPr lang="en-US" sz="2000" dirty="0" smtClean="0"/>
          </a:p>
          <a:p>
            <a:pPr marL="457200" indent="-457200">
              <a:spcBef>
                <a:spcPts val="1200"/>
              </a:spcBef>
              <a:buFont typeface="Wingdings" pitchFamily="2" charset="2"/>
              <a:buChar char="ü"/>
            </a:pPr>
            <a:endParaRPr lang="en-US" sz="2400" dirty="0" smtClean="0"/>
          </a:p>
          <a:p>
            <a:r>
              <a:rPr lang="en-US" dirty="0" smtClean="0"/>
              <a:t> 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827" y="4208743"/>
            <a:ext cx="2172468" cy="217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7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69977" y="1992138"/>
            <a:ext cx="3672486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en-US" sz="2000" dirty="0"/>
              <a:t>Adds a pantograph background to the prescription that reveals words (“Invalid Copy,” “Copy,” “Invalid,” “Illegal Copy,” etc.) when the prescription is copied. 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en-US" sz="2000" dirty="0"/>
              <a:t>Adds a security warning box to the bottom of the page, which states the security features visible on the page.</a:t>
            </a:r>
          </a:p>
          <a:p>
            <a:pPr marL="457200" indent="-457200">
              <a:spcBef>
                <a:spcPts val="1200"/>
              </a:spcBef>
              <a:buFont typeface="Wingdings" pitchFamily="2" charset="2"/>
              <a:buChar char="ü"/>
            </a:pPr>
            <a:endParaRPr lang="en-US" sz="2000" dirty="0" smtClean="0"/>
          </a:p>
          <a:p>
            <a:pPr marL="457200" indent="-457200">
              <a:spcBef>
                <a:spcPts val="1200"/>
              </a:spcBef>
              <a:buFont typeface="Wingdings" pitchFamily="2" charset="2"/>
              <a:buChar char="ü"/>
            </a:pPr>
            <a:endParaRPr lang="en-US" sz="2400" dirty="0" smtClean="0"/>
          </a:p>
          <a:p>
            <a:r>
              <a:rPr lang="en-US" dirty="0" smtClean="0"/>
              <a:t> 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549" y="2086117"/>
            <a:ext cx="3175241" cy="40957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127" y="4515425"/>
            <a:ext cx="1457325" cy="14573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1136" y="1382066"/>
            <a:ext cx="7642654" cy="479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900"/>
              </a:lnSpc>
            </a:pPr>
            <a:r>
              <a:rPr lang="en-US" sz="3200" b="1" dirty="0" smtClean="0">
                <a:solidFill>
                  <a:srgbClr val="1467B5"/>
                </a:solidFill>
              </a:rPr>
              <a:t>Rx </a:t>
            </a:r>
            <a:r>
              <a:rPr lang="en-US" sz="3200" b="1" dirty="0" smtClean="0">
                <a:solidFill>
                  <a:srgbClr val="1467B5"/>
                </a:solidFill>
              </a:rPr>
              <a:t>Shield</a:t>
            </a:r>
            <a:endParaRPr lang="en-US" sz="3200" b="1" dirty="0">
              <a:solidFill>
                <a:srgbClr val="1467B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16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4274</TotalTime>
  <Words>663</Words>
  <Application>Microsoft Office PowerPoint</Application>
  <PresentationFormat>On-screen Show (4:3)</PresentationFormat>
  <Paragraphs>97</Paragraphs>
  <Slides>18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Dispatcher Phoenix Healthcare</vt:lpstr>
      <vt:lpstr>Dispatcher Phoenix Is…</vt:lpstr>
      <vt:lpstr>What It Does</vt:lpstr>
      <vt:lpstr>Working Smarter…</vt:lpstr>
      <vt:lpstr>How It Works…</vt:lpstr>
      <vt:lpstr>Add Features As Your Needs Change</vt:lpstr>
      <vt:lpstr>PowerPoint Presentation</vt:lpstr>
      <vt:lpstr>PowerPoint Presentation</vt:lpstr>
      <vt:lpstr>PowerPoint Presentation</vt:lpstr>
      <vt:lpstr>PowerPoint Presentation</vt:lpstr>
      <vt:lpstr>More About the OnBase Connector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 Horosz</dc:creator>
  <cp:lastModifiedBy>Catherine</cp:lastModifiedBy>
  <cp:revision>628</cp:revision>
  <cp:lastPrinted>2016-01-08T16:23:36Z</cp:lastPrinted>
  <dcterms:created xsi:type="dcterms:W3CDTF">2014-10-10T17:04:27Z</dcterms:created>
  <dcterms:modified xsi:type="dcterms:W3CDTF">2016-11-30T20:20:52Z</dcterms:modified>
</cp:coreProperties>
</file>